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9.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4.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4" r:id="rId6"/>
    <p:sldMasterId id="2147483697" r:id="rId7"/>
    <p:sldMasterId id="2147483747" r:id="rId8"/>
    <p:sldMasterId id="2147483758" r:id="rId9"/>
    <p:sldMasterId id="2147483761" r:id="rId10"/>
    <p:sldMasterId id="2147483774" r:id="rId11"/>
    <p:sldMasterId id="2147483777" r:id="rId12"/>
    <p:sldMasterId id="2147483801" r:id="rId13"/>
    <p:sldMasterId id="2147483814" r:id="rId14"/>
    <p:sldMasterId id="2147483817" r:id="rId15"/>
    <p:sldMasterId id="2147483832" r:id="rId16"/>
    <p:sldMasterId id="2147483850" r:id="rId17"/>
    <p:sldMasterId id="2147483871" r:id="rId18"/>
    <p:sldMasterId id="2147483884" r:id="rId19"/>
  </p:sldMasterIdLst>
  <p:notesMasterIdLst>
    <p:notesMasterId r:id="rId113"/>
  </p:notesMasterIdLst>
  <p:sldIdLst>
    <p:sldId id="395" r:id="rId20"/>
    <p:sldId id="286" r:id="rId21"/>
    <p:sldId id="381" r:id="rId22"/>
    <p:sldId id="341" r:id="rId23"/>
    <p:sldId id="397" r:id="rId24"/>
    <p:sldId id="396" r:id="rId25"/>
    <p:sldId id="352" r:id="rId26"/>
    <p:sldId id="382" r:id="rId27"/>
    <p:sldId id="347" r:id="rId28"/>
    <p:sldId id="306" r:id="rId29"/>
    <p:sldId id="299" r:id="rId30"/>
    <p:sldId id="364" r:id="rId31"/>
    <p:sldId id="520" r:id="rId32"/>
    <p:sldId id="438" r:id="rId33"/>
    <p:sldId id="383" r:id="rId34"/>
    <p:sldId id="403" r:id="rId35"/>
    <p:sldId id="378" r:id="rId36"/>
    <p:sldId id="385" r:id="rId37"/>
    <p:sldId id="376" r:id="rId38"/>
    <p:sldId id="402" r:id="rId39"/>
    <p:sldId id="499" r:id="rId40"/>
    <p:sldId id="500" r:id="rId41"/>
    <p:sldId id="282" r:id="rId42"/>
    <p:sldId id="421" r:id="rId43"/>
    <p:sldId id="501" r:id="rId44"/>
    <p:sldId id="480" r:id="rId45"/>
    <p:sldId id="481" r:id="rId46"/>
    <p:sldId id="464" r:id="rId47"/>
    <p:sldId id="509" r:id="rId48"/>
    <p:sldId id="510" r:id="rId49"/>
    <p:sldId id="482" r:id="rId50"/>
    <p:sldId id="292" r:id="rId51"/>
    <p:sldId id="484" r:id="rId52"/>
    <p:sldId id="293" r:id="rId53"/>
    <p:sldId id="485" r:id="rId54"/>
    <p:sldId id="296" r:id="rId55"/>
    <p:sldId id="297" r:id="rId56"/>
    <p:sldId id="498" r:id="rId57"/>
    <p:sldId id="486" r:id="rId58"/>
    <p:sldId id="487" r:id="rId59"/>
    <p:sldId id="489" r:id="rId60"/>
    <p:sldId id="488" r:id="rId61"/>
    <p:sldId id="491" r:id="rId62"/>
    <p:sldId id="490" r:id="rId63"/>
    <p:sldId id="493" r:id="rId64"/>
    <p:sldId id="492" r:id="rId65"/>
    <p:sldId id="494" r:id="rId66"/>
    <p:sldId id="298" r:id="rId67"/>
    <p:sldId id="497" r:id="rId68"/>
    <p:sldId id="511" r:id="rId69"/>
    <p:sldId id="307" r:id="rId70"/>
    <p:sldId id="319" r:id="rId71"/>
    <p:sldId id="318" r:id="rId72"/>
    <p:sldId id="320" r:id="rId73"/>
    <p:sldId id="321" r:id="rId74"/>
    <p:sldId id="326" r:id="rId75"/>
    <p:sldId id="324" r:id="rId76"/>
    <p:sldId id="513" r:id="rId77"/>
    <p:sldId id="310" r:id="rId78"/>
    <p:sldId id="315" r:id="rId79"/>
    <p:sldId id="312" r:id="rId80"/>
    <p:sldId id="313" r:id="rId81"/>
    <p:sldId id="314" r:id="rId82"/>
    <p:sldId id="317" r:id="rId83"/>
    <p:sldId id="311" r:id="rId84"/>
    <p:sldId id="331" r:id="rId85"/>
    <p:sldId id="329" r:id="rId86"/>
    <p:sldId id="332" r:id="rId87"/>
    <p:sldId id="333" r:id="rId88"/>
    <p:sldId id="334" r:id="rId89"/>
    <p:sldId id="330" r:id="rId90"/>
    <p:sldId id="516" r:id="rId91"/>
    <p:sldId id="301" r:id="rId92"/>
    <p:sldId id="512" r:id="rId93"/>
    <p:sldId id="518" r:id="rId94"/>
    <p:sldId id="517" r:id="rId95"/>
    <p:sldId id="430" r:id="rId96"/>
    <p:sldId id="437" r:id="rId97"/>
    <p:sldId id="521" r:id="rId98"/>
    <p:sldId id="522" r:id="rId99"/>
    <p:sldId id="523" r:id="rId100"/>
    <p:sldId id="524" r:id="rId101"/>
    <p:sldId id="525" r:id="rId102"/>
    <p:sldId id="379" r:id="rId103"/>
    <p:sldId id="389" r:id="rId104"/>
    <p:sldId id="388" r:id="rId105"/>
    <p:sldId id="343" r:id="rId106"/>
    <p:sldId id="351" r:id="rId107"/>
    <p:sldId id="390" r:id="rId108"/>
    <p:sldId id="401" r:id="rId109"/>
    <p:sldId id="391" r:id="rId110"/>
    <p:sldId id="394" r:id="rId111"/>
    <p:sldId id="392"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938141-E074-4EE5-AA8B-90D07AFC5811}" v="2761" dt="2018-03-27T02:39:53.977"/>
    <p1510:client id="{7C10E7D9-8E59-4347-9520-A90FAD3451D2}" v="2" dt="2018-04-09T20:35:41.8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2" autoAdjust="0"/>
    <p:restoredTop sz="85296" autoAdjust="0"/>
  </p:normalViewPr>
  <p:slideViewPr>
    <p:cSldViewPr snapToGrid="0">
      <p:cViewPr varScale="1">
        <p:scale>
          <a:sx n="14" d="100"/>
          <a:sy n="14" d="100"/>
        </p:scale>
        <p:origin x="186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117" Type="http://schemas.openxmlformats.org/officeDocument/2006/relationships/tableStyles" Target="tableStyles.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84" Type="http://schemas.openxmlformats.org/officeDocument/2006/relationships/slide" Target="slides/slide65.xml"/><Relationship Id="rId89" Type="http://schemas.openxmlformats.org/officeDocument/2006/relationships/slide" Target="slides/slide70.xml"/><Relationship Id="rId112" Type="http://schemas.openxmlformats.org/officeDocument/2006/relationships/slide" Target="slides/slide93.xml"/><Relationship Id="rId16" Type="http://schemas.openxmlformats.org/officeDocument/2006/relationships/slideMaster" Target="slideMasters/slideMaster13.xml"/><Relationship Id="rId107" Type="http://schemas.openxmlformats.org/officeDocument/2006/relationships/slide" Target="slides/slide88.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slide" Target="slides/slide55.xml"/><Relationship Id="rId79" Type="http://schemas.openxmlformats.org/officeDocument/2006/relationships/slide" Target="slides/slide60.xml"/><Relationship Id="rId87" Type="http://schemas.openxmlformats.org/officeDocument/2006/relationships/slide" Target="slides/slide68.xml"/><Relationship Id="rId102" Type="http://schemas.openxmlformats.org/officeDocument/2006/relationships/slide" Target="slides/slide83.xml"/><Relationship Id="rId110" Type="http://schemas.openxmlformats.org/officeDocument/2006/relationships/slide" Target="slides/slide91.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2.xml"/><Relationship Id="rId82" Type="http://schemas.openxmlformats.org/officeDocument/2006/relationships/slide" Target="slides/slide63.xml"/><Relationship Id="rId90" Type="http://schemas.openxmlformats.org/officeDocument/2006/relationships/slide" Target="slides/slide71.xml"/><Relationship Id="rId95" Type="http://schemas.openxmlformats.org/officeDocument/2006/relationships/slide" Target="slides/slide76.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13" Type="http://schemas.openxmlformats.org/officeDocument/2006/relationships/notesMaster" Target="notesMasters/notesMaster1.xml"/><Relationship Id="rId118"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slide" Target="slides/slide61.xml"/><Relationship Id="rId85" Type="http://schemas.openxmlformats.org/officeDocument/2006/relationships/slide" Target="slides/slide66.xml"/><Relationship Id="rId93" Type="http://schemas.openxmlformats.org/officeDocument/2006/relationships/slide" Target="slides/slide74.xml"/><Relationship Id="rId98"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103" Type="http://schemas.openxmlformats.org/officeDocument/2006/relationships/slide" Target="slides/slide84.xml"/><Relationship Id="rId108" Type="http://schemas.openxmlformats.org/officeDocument/2006/relationships/slide" Target="slides/slide89.xml"/><Relationship Id="rId116" Type="http://schemas.openxmlformats.org/officeDocument/2006/relationships/theme" Target="theme/theme1.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slide" Target="slides/slide64.xml"/><Relationship Id="rId88" Type="http://schemas.openxmlformats.org/officeDocument/2006/relationships/slide" Target="slides/slide69.xml"/><Relationship Id="rId91" Type="http://schemas.openxmlformats.org/officeDocument/2006/relationships/slide" Target="slides/slide72.xml"/><Relationship Id="rId96" Type="http://schemas.openxmlformats.org/officeDocument/2006/relationships/slide" Target="slides/slide77.xml"/><Relationship Id="rId111"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6" Type="http://schemas.openxmlformats.org/officeDocument/2006/relationships/slide" Target="slides/slide87.xml"/><Relationship Id="rId114"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slide" Target="slides/slide59.xml"/><Relationship Id="rId81" Type="http://schemas.openxmlformats.org/officeDocument/2006/relationships/slide" Target="slides/slide62.xml"/><Relationship Id="rId86" Type="http://schemas.openxmlformats.org/officeDocument/2006/relationships/slide" Target="slides/slide67.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7" Type="http://schemas.openxmlformats.org/officeDocument/2006/relationships/slideMaster" Target="slideMasters/slideMaster4.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customXml" Target="../customXml/item2.xml"/><Relationship Id="rId29"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EE7AF7-F24B-4B5A-A18F-C43981456312}" type="datetimeFigureOut">
              <a:rPr lang="en-US" smtClean="0"/>
              <a:t>4/9/2018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A18DF-2E2C-4B51-B31A-8EAAD44872AA}" type="slidenum">
              <a:rPr lang="en-US" smtClean="0"/>
              <a:t>‹#›</a:t>
            </a:fld>
            <a:endParaRPr lang="en-US"/>
          </a:p>
        </p:txBody>
      </p:sp>
    </p:spTree>
    <p:extLst>
      <p:ext uri="{BB962C8B-B14F-4D97-AF65-F5344CB8AC3E}">
        <p14:creationId xmlns:p14="http://schemas.microsoft.com/office/powerpoint/2010/main" val="2554111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1</a:t>
            </a:fld>
            <a:endParaRPr lang="en-US"/>
          </a:p>
        </p:txBody>
      </p:sp>
    </p:spTree>
    <p:extLst>
      <p:ext uri="{BB962C8B-B14F-4D97-AF65-F5344CB8AC3E}">
        <p14:creationId xmlns:p14="http://schemas.microsoft.com/office/powerpoint/2010/main" val="2747638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10</a:t>
            </a:fld>
            <a:endParaRPr lang="en-US"/>
          </a:p>
        </p:txBody>
      </p:sp>
    </p:spTree>
    <p:extLst>
      <p:ext uri="{BB962C8B-B14F-4D97-AF65-F5344CB8AC3E}">
        <p14:creationId xmlns:p14="http://schemas.microsoft.com/office/powerpoint/2010/main" val="2698459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Plenty of food… all of the time…</a:t>
            </a:r>
          </a:p>
          <a:p>
            <a:endParaRPr lang="en-US" dirty="0"/>
          </a:p>
          <a:p>
            <a:r>
              <a:rPr lang="en-US" dirty="0"/>
              <a:t>Breakfast – “Pre-function 3”</a:t>
            </a:r>
          </a:p>
          <a:p>
            <a:r>
              <a:rPr lang="en-US" dirty="0"/>
              <a:t>Mid-morning Snacks</a:t>
            </a:r>
          </a:p>
          <a:p>
            <a:r>
              <a:rPr lang="en-US" dirty="0"/>
              <a:t>Lunch – “Pre-function 3”</a:t>
            </a:r>
          </a:p>
          <a:p>
            <a:r>
              <a:rPr lang="en-US" dirty="0"/>
              <a:t>Afternoon Snacks</a:t>
            </a:r>
          </a:p>
          <a:p>
            <a:r>
              <a:rPr lang="en-US" dirty="0"/>
              <a:t>COFFEE – ALL 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Dinner – Washington 2, 3, &amp; 4</a:t>
            </a:r>
          </a:p>
          <a:p>
            <a:endParaRPr lang="en-US" dirty="0"/>
          </a:p>
          <a:p>
            <a:r>
              <a:rPr lang="en-US" dirty="0"/>
              <a:t>Dinner upstairs today and Wednesday.  Thursday will be slightly different…</a:t>
            </a:r>
          </a:p>
        </p:txBody>
      </p:sp>
      <p:sp>
        <p:nvSpPr>
          <p:cNvPr id="4" name="Slide Number Placeholder 3"/>
          <p:cNvSpPr>
            <a:spLocks noGrp="1"/>
          </p:cNvSpPr>
          <p:nvPr>
            <p:ph type="sldNum" sz="quarter" idx="10"/>
          </p:nvPr>
        </p:nvSpPr>
        <p:spPr/>
        <p:txBody>
          <a:bodyPr/>
          <a:lstStyle/>
          <a:p>
            <a:fld id="{4C3A18DF-2E2C-4B51-B31A-8EAAD44872AA}" type="slidenum">
              <a:rPr lang="en-US" smtClean="0"/>
              <a:t>11</a:t>
            </a:fld>
            <a:endParaRPr lang="en-US"/>
          </a:p>
        </p:txBody>
      </p:sp>
    </p:spTree>
    <p:extLst>
      <p:ext uri="{BB962C8B-B14F-4D97-AF65-F5344CB8AC3E}">
        <p14:creationId xmlns:p14="http://schemas.microsoft.com/office/powerpoint/2010/main" val="2056493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12</a:t>
            </a:fld>
            <a:endParaRPr lang="en-US"/>
          </a:p>
        </p:txBody>
      </p:sp>
    </p:spTree>
    <p:extLst>
      <p:ext uri="{BB962C8B-B14F-4D97-AF65-F5344CB8AC3E}">
        <p14:creationId xmlns:p14="http://schemas.microsoft.com/office/powerpoint/2010/main" val="248419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533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137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15</a:t>
            </a:fld>
            <a:endParaRPr lang="en-US"/>
          </a:p>
        </p:txBody>
      </p:sp>
    </p:spTree>
    <p:extLst>
      <p:ext uri="{BB962C8B-B14F-4D97-AF65-F5344CB8AC3E}">
        <p14:creationId xmlns:p14="http://schemas.microsoft.com/office/powerpoint/2010/main" val="950395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 person, nominate team leaders, let them pick their own teammates.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6982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512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607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19</a:t>
            </a:fld>
            <a:endParaRPr lang="en-US"/>
          </a:p>
        </p:txBody>
      </p:sp>
    </p:spTree>
    <p:extLst>
      <p:ext uri="{BB962C8B-B14F-4D97-AF65-F5344CB8AC3E}">
        <p14:creationId xmlns:p14="http://schemas.microsoft.com/office/powerpoint/2010/main" val="3857956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homeroom… where we take attendance and make all the announcements, say the pledge of allegiance, etc. </a:t>
            </a:r>
          </a:p>
        </p:txBody>
      </p:sp>
      <p:sp>
        <p:nvSpPr>
          <p:cNvPr id="4" name="Slide Number Placeholder 3"/>
          <p:cNvSpPr>
            <a:spLocks noGrp="1"/>
          </p:cNvSpPr>
          <p:nvPr>
            <p:ph type="sldNum" sz="quarter" idx="10"/>
          </p:nvPr>
        </p:nvSpPr>
        <p:spPr/>
        <p:txBody>
          <a:bodyPr/>
          <a:lstStyle/>
          <a:p>
            <a:fld id="{4C3A18DF-2E2C-4B51-B31A-8EAAD44872AA}" type="slidenum">
              <a:rPr lang="en-US" smtClean="0"/>
              <a:t>2</a:t>
            </a:fld>
            <a:endParaRPr lang="en-US"/>
          </a:p>
        </p:txBody>
      </p:sp>
    </p:spTree>
    <p:extLst>
      <p:ext uri="{BB962C8B-B14F-4D97-AF65-F5344CB8AC3E}">
        <p14:creationId xmlns:p14="http://schemas.microsoft.com/office/powerpoint/2010/main" val="1865709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20</a:t>
            </a:fld>
            <a:endParaRPr lang="en-US"/>
          </a:p>
        </p:txBody>
      </p:sp>
    </p:spTree>
    <p:extLst>
      <p:ext uri="{BB962C8B-B14F-4D97-AF65-F5344CB8AC3E}">
        <p14:creationId xmlns:p14="http://schemas.microsoft.com/office/powerpoint/2010/main" val="1415115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862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1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98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445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Compare/Contrast: (Orchestration vs Configuration Management tools) Configuration management tools such as Chef and </a:t>
            </a:r>
            <a:r>
              <a:rPr lang="en-US" sz="1200" b="0" i="0" kern="1200" dirty="0" err="1">
                <a:solidFill>
                  <a:schemeClr val="tx1"/>
                </a:solidFill>
                <a:effectLst/>
                <a:latin typeface="+mn-lt"/>
                <a:ea typeface="+mn-ea"/>
                <a:cs typeface="+mn-cs"/>
              </a:rPr>
              <a:t>Ansible,typically</a:t>
            </a:r>
            <a:r>
              <a:rPr lang="en-US" sz="1200" b="0" i="0" kern="1200" dirty="0">
                <a:solidFill>
                  <a:schemeClr val="tx1"/>
                </a:solidFill>
                <a:effectLst/>
                <a:latin typeface="+mn-lt"/>
                <a:ea typeface="+mn-ea"/>
                <a:cs typeface="+mn-cs"/>
              </a:rPr>
              <a:t> default to a mutable infrastructure paradigm. For example, if you tell Chef to install a new version of OpenSSL, it’ll run the update on your existing servers and the changes will happen in-place. Over time, as you apply more and more updates, each server builds up a unique history of changes. This often can lead to </a:t>
            </a:r>
            <a:r>
              <a:rPr lang="en-US" sz="1200" b="0" i="1" kern="1200" dirty="0">
                <a:solidFill>
                  <a:schemeClr val="tx1"/>
                </a:solidFill>
                <a:effectLst/>
                <a:latin typeface="+mn-lt"/>
                <a:ea typeface="+mn-ea"/>
                <a:cs typeface="+mn-cs"/>
              </a:rPr>
              <a:t>configuration drift</a:t>
            </a:r>
            <a:r>
              <a:rPr lang="en-US" sz="1200" b="0" i="0" kern="1200" dirty="0">
                <a:solidFill>
                  <a:schemeClr val="tx1"/>
                </a:solidFill>
                <a:effectLst/>
                <a:latin typeface="+mn-lt"/>
                <a:ea typeface="+mn-ea"/>
                <a:cs typeface="+mn-cs"/>
              </a:rPr>
              <a:t>, where each server becomes slightly different than all the others, leading to subtle configuration bugs that are difficult to diagnose/reproduce. If you’re using an orchestration tool such as Terraform to deploy machine images created by Docker or Packer, then every “change” is actually a deployment of a new server, you would create a new image using Packer or Docker with the new version of OpenSSL already installed, deploy that image across a set of totally new servers, and then de-provision the old servers. This approach reduces the likelihood of configuration drift bugs. Of course, it’s possible to force configuration management tools to do immutable deployments too, but it’s not the idiomatic approach for those tools, whereas it’s a natural way to use orchestration tools.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Chef and </a:t>
            </a:r>
            <a:r>
              <a:rPr lang="en-US" sz="1200" b="0" i="0" kern="1200" dirty="0" err="1">
                <a:solidFill>
                  <a:schemeClr val="tx1"/>
                </a:solidFill>
                <a:effectLst/>
                <a:latin typeface="+mn-lt"/>
                <a:ea typeface="+mn-ea"/>
                <a:cs typeface="+mn-cs"/>
              </a:rPr>
              <a:t>Ansible</a:t>
            </a:r>
            <a:r>
              <a:rPr lang="en-US" sz="1200" b="0" i="0" kern="1200" dirty="0">
                <a:solidFill>
                  <a:schemeClr val="tx1"/>
                </a:solidFill>
                <a:effectLst/>
                <a:latin typeface="+mn-lt"/>
                <a:ea typeface="+mn-ea"/>
                <a:cs typeface="+mn-cs"/>
              </a:rPr>
              <a:t> encourage a procedural style where you write code that specifies, step-by-step, how to to achieve some desired end state. Terraform, </a:t>
            </a:r>
            <a:r>
              <a:rPr lang="en-US" sz="1200" b="0" i="0" kern="1200" dirty="0" err="1">
                <a:solidFill>
                  <a:schemeClr val="tx1"/>
                </a:solidFill>
                <a:effectLst/>
                <a:latin typeface="+mn-lt"/>
                <a:ea typeface="+mn-ea"/>
                <a:cs typeface="+mn-cs"/>
              </a:rPr>
              <a:t>CloudFormation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SaltStack</a:t>
            </a:r>
            <a:r>
              <a:rPr lang="en-US" sz="1200" b="0" i="0" kern="1200" dirty="0">
                <a:solidFill>
                  <a:schemeClr val="tx1"/>
                </a:solidFill>
                <a:effectLst/>
                <a:latin typeface="+mn-lt"/>
                <a:ea typeface="+mn-ea"/>
                <a:cs typeface="+mn-cs"/>
              </a:rPr>
              <a:t>, and Puppet all encourage a more declarative style where you write code that specifies your desired end state</a:t>
            </a: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1742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556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662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Bem</a:t>
            </a:r>
            <a:r>
              <a:rPr lang="en-US" dirty="0"/>
              <a:t> </a:t>
            </a:r>
            <a:r>
              <a:rPr lang="en-US" dirty="0" err="1"/>
              <a:t>vinda</a:t>
            </a:r>
            <a:r>
              <a:rPr lang="en-US" dirty="0"/>
              <a:t>!  </a:t>
            </a:r>
            <a:r>
              <a:rPr lang="en-US" dirty="0" err="1"/>
              <a:t>Bienvenidos</a:t>
            </a:r>
            <a:r>
              <a:rPr lang="en-US" dirty="0"/>
              <a:t>!  </a:t>
            </a:r>
          </a:p>
          <a:p>
            <a:endParaRPr lang="en-US" dirty="0"/>
          </a:p>
          <a:p>
            <a:r>
              <a:rPr lang="en-US" dirty="0"/>
              <a:t>Welcome to the OCP P20 Level UP! event</a:t>
            </a:r>
          </a:p>
          <a:p>
            <a:endParaRPr lang="pt-BR" dirty="0"/>
          </a:p>
          <a:p>
            <a:r>
              <a:rPr lang="pt-BR" dirty="0"/>
              <a:t>Olá! Meu nome é Peter Laudati</a:t>
            </a:r>
          </a:p>
          <a:p>
            <a:endParaRPr lang="pt-BR" dirty="0"/>
          </a:p>
          <a:p>
            <a:r>
              <a:rPr lang="pt-BR" dirty="0"/>
              <a:t>Eu sou djee Nova Jersey</a:t>
            </a:r>
          </a:p>
          <a:p>
            <a:endParaRPr lang="pt-BR" dirty="0"/>
          </a:p>
          <a:p>
            <a:r>
              <a:rPr lang="pt-BR" dirty="0"/>
              <a:t>Y por mis amigos de los otros paises, </a:t>
            </a:r>
          </a:p>
          <a:p>
            <a:endParaRPr lang="pt-BR" dirty="0"/>
          </a:p>
          <a:p>
            <a:r>
              <a:rPr lang="pt-BR" dirty="0"/>
              <a:t>Me llamo Peter.   Soy de Neuva Jersey, y yo vivo circa de Neuva York.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503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68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Presentation notes:</a:t>
            </a:r>
          </a:p>
          <a:p>
            <a:pPr marL="182880" indent="-182880">
              <a:spcBef>
                <a:spcPts val="300"/>
              </a:spcBef>
              <a:spcAft>
                <a:spcPts val="300"/>
              </a:spcAft>
            </a:pPr>
            <a:r>
              <a:rPr lang="en-US" sz="2000" kern="1200" dirty="0">
                <a:solidFill>
                  <a:schemeClr val="tx1"/>
                </a:solidFill>
                <a:latin typeface="Segoe UI Light" pitchFamily="34" charset="0"/>
                <a:ea typeface="+mn-ea"/>
                <a:cs typeface="+mn-cs"/>
              </a:rPr>
              <a:t>Key concepts: </a:t>
            </a:r>
          </a:p>
          <a:p>
            <a:pPr marL="457200" lvl="1" indent="-182880">
              <a:spcBef>
                <a:spcPts val="300"/>
              </a:spcBef>
              <a:spcAft>
                <a:spcPts val="300"/>
              </a:spcAft>
            </a:pPr>
            <a:r>
              <a:rPr lang="en-US" sz="2000" dirty="0"/>
              <a:t>Resource groups: application lifecycle boundary; container that holds resources.</a:t>
            </a:r>
          </a:p>
          <a:p>
            <a:pPr marL="457200" lvl="1" indent="-182880">
              <a:spcBef>
                <a:spcPts val="300"/>
              </a:spcBef>
              <a:spcAft>
                <a:spcPts val="300"/>
              </a:spcAft>
            </a:pPr>
            <a:r>
              <a:rPr lang="en-US" sz="2000" dirty="0"/>
              <a:t>Resources:</a:t>
            </a:r>
            <a:r>
              <a:rPr lang="en-US" sz="2000" baseline="0" dirty="0"/>
              <a:t> w</a:t>
            </a:r>
            <a:r>
              <a:rPr lang="en-US" sz="2000" dirty="0"/>
              <a:t>eb apps, Azure SQL Database, storage account, network, and so on…almost everything.</a:t>
            </a:r>
          </a:p>
          <a:p>
            <a:pPr marL="457200" lvl="1" indent="-182880">
              <a:spcBef>
                <a:spcPts val="300"/>
              </a:spcBef>
              <a:spcAft>
                <a:spcPts val="300"/>
              </a:spcAft>
            </a:pPr>
            <a:r>
              <a:rPr lang="en-US" sz="2000" dirty="0"/>
              <a:t>RBAC</a:t>
            </a:r>
            <a:r>
              <a:rPr lang="en-US" sz="2000" baseline="0" dirty="0"/>
              <a:t> (role-based access control): </a:t>
            </a:r>
            <a:r>
              <a:rPr lang="en-US" sz="2000" dirty="0"/>
              <a:t>User groups with role permissions assigned to resource groups.</a:t>
            </a:r>
          </a:p>
          <a:p>
            <a:pPr marL="457200" lvl="1" indent="-182880">
              <a:spcBef>
                <a:spcPts val="300"/>
              </a:spcBef>
              <a:spcAft>
                <a:spcPts val="300"/>
              </a:spcAft>
            </a:pPr>
            <a:r>
              <a:rPr lang="en-US" sz="2000" dirty="0"/>
              <a:t>Tags:</a:t>
            </a:r>
            <a:r>
              <a:rPr lang="en-US" sz="2000" baseline="0" dirty="0"/>
              <a:t> </a:t>
            </a:r>
            <a:r>
              <a:rPr lang="en-US" sz="2000" dirty="0"/>
              <a:t>Key value pairs assigned to resources or resource groups.</a:t>
            </a:r>
          </a:p>
          <a:p>
            <a:pPr marL="457200" lvl="1" indent="-182880">
              <a:spcBef>
                <a:spcPts val="300"/>
              </a:spcBef>
              <a:spcAft>
                <a:spcPts val="300"/>
              </a:spcAft>
            </a:pPr>
            <a:r>
              <a:rPr lang="en-US" sz="2000" dirty="0"/>
              <a:t>Policy:</a:t>
            </a:r>
            <a:r>
              <a:rPr lang="en-US" sz="2000" baseline="0" dirty="0"/>
              <a:t> </a:t>
            </a:r>
            <a:r>
              <a:rPr lang="en-US" sz="2000" dirty="0"/>
              <a:t>Restrictions on resources; for example, we can enforce mandatory tags per resource type.</a:t>
            </a:r>
          </a:p>
          <a:p>
            <a:pPr marL="457200" lvl="1" indent="-182880">
              <a:spcBef>
                <a:spcPts val="300"/>
              </a:spcBef>
              <a:spcAft>
                <a:spcPts val="300"/>
              </a:spcAft>
            </a:pPr>
            <a:r>
              <a:rPr lang="en-US" sz="2000" dirty="0"/>
              <a:t>Templates:</a:t>
            </a:r>
            <a:r>
              <a:rPr lang="en-US" sz="2000" baseline="0" dirty="0"/>
              <a:t> </a:t>
            </a:r>
            <a:r>
              <a:rPr lang="en-US" sz="2000" dirty="0"/>
              <a:t>JSON </a:t>
            </a:r>
            <a:r>
              <a:rPr lang="en-US" sz="2000" b="0" dirty="0"/>
              <a:t>(</a:t>
            </a:r>
            <a:r>
              <a:rPr lang="en-US" sz="900" b="0" kern="1200" dirty="0">
                <a:solidFill>
                  <a:schemeClr val="tx1"/>
                </a:solidFill>
                <a:effectLst/>
                <a:latin typeface="Segoe UI Light" pitchFamily="34" charset="0"/>
                <a:ea typeface="+mn-ea"/>
                <a:cs typeface="+mn-cs"/>
              </a:rPr>
              <a:t>JavaScript Object Notation) </a:t>
            </a:r>
            <a:r>
              <a:rPr lang="en-US" sz="2000" dirty="0"/>
              <a:t>defining deployment and configuration of your application.</a:t>
            </a:r>
            <a:endParaRPr lang="en-US" dirty="0"/>
          </a:p>
          <a:p>
            <a:endParaRPr lang="en-US" sz="9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Slide objective:</a:t>
            </a:r>
          </a:p>
          <a:p>
            <a:r>
              <a:rPr lang="en-US" baseline="0" dirty="0"/>
              <a:t>Explain the hierarchy of the Azure model and key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dirty="0">
                <a:solidFill>
                  <a:schemeClr val="tx1"/>
                </a:solidFill>
                <a:effectLst/>
                <a:latin typeface="Segoe UI Light" pitchFamily="34" charset="0"/>
                <a:ea typeface="+mn-ea"/>
                <a:cs typeface="+mn-cs"/>
              </a:rPr>
              <a:t>w</a:t>
            </a:r>
            <a:r>
              <a:rPr lang="en-US" sz="900" dirty="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dirty="0">
              <a:solidFill>
                <a:schemeClr val="tx1"/>
              </a:solidFill>
              <a:effectLst/>
              <a:latin typeface="Segoe UI" panose="020B0502040204020203" pitchFamily="34" charset="0"/>
              <a:cs typeface="Segoe UI" panose="020B0502040204020203" pitchFamily="34" charset="0"/>
            </a:endParaRPr>
          </a:p>
          <a:p>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Windows Azure Pack Overview</a:t>
            </a: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786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is the underlying tooling that allows for the</a:t>
            </a:r>
            <a:r>
              <a:rPr lang="en-US" baseline="0" dirty="0"/>
              <a:t> provisioning, securing and deployment of Azure Resources.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850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34ED6-8599-45A5-8136-01FAC69FB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031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413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4/9/2018 4:35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500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71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804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1582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4/9/2018 4:35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07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4</a:t>
            </a:fld>
            <a:endParaRPr lang="en-US"/>
          </a:p>
        </p:txBody>
      </p:sp>
    </p:spTree>
    <p:extLst>
      <p:ext uri="{BB962C8B-B14F-4D97-AF65-F5344CB8AC3E}">
        <p14:creationId xmlns:p14="http://schemas.microsoft.com/office/powerpoint/2010/main" val="1697863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4/9/2018 4:35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80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4/9/2018 4:35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7193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4/9/2018 4:35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564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4/9/2018 4:35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694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4/9/2018 4:35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753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4/9/2018 4:35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1750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4/9/2018 4:35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0040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4/9/2018 4:35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92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2875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181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2929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3201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920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396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7684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4468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835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7670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6152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579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568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0793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8524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972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6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6472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3976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286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152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5358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936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688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3710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0084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3361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NSG – Secure the app</a:t>
            </a:r>
          </a:p>
          <a:p>
            <a:r>
              <a:rPr lang="en-US" dirty="0"/>
              <a:t>User Choice – when it makes sense (location, SKU)</a:t>
            </a:r>
          </a:p>
          <a:p>
            <a:r>
              <a:rPr lang="en-US" dirty="0"/>
              <a:t>Use reference for endpoints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0904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92075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982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we’re talking to customers about </a:t>
            </a:r>
            <a:r>
              <a:rPr lang="en-US" dirty="0" err="1"/>
              <a:t>devops</a:t>
            </a:r>
            <a:r>
              <a:rPr lang="en-US" dirty="0"/>
              <a:t> in the cloud, then these are sure to be hot topics you will want to be familiar with.</a:t>
            </a:r>
          </a:p>
          <a:p>
            <a:endParaRPr lang="en-US" dirty="0"/>
          </a:p>
          <a:p>
            <a:r>
              <a:rPr lang="en-US" dirty="0"/>
              <a:t>Key to managing complexity with open source solutions is automation.</a:t>
            </a:r>
          </a:p>
          <a:p>
            <a:endParaRPr lang="en-US" dirty="0"/>
          </a:p>
          <a:p>
            <a:r>
              <a:rPr lang="en-US" dirty="0"/>
              <a:t>Chef, Puppet, Ansible, Terraform…  these are all things that help you treat infrastructure as code and make it easy to automate repeatable set up of cloud environments.</a:t>
            </a:r>
          </a:p>
          <a:p>
            <a:endParaRPr lang="en-US" dirty="0"/>
          </a:p>
          <a:p>
            <a:r>
              <a:rPr lang="en-US" dirty="0"/>
              <a:t>You should at minimal be familiar with the purpose of these tools.  </a:t>
            </a:r>
          </a:p>
          <a:p>
            <a:r>
              <a:rPr lang="en-US" dirty="0"/>
              <a:t>If you have time to learn, be able to do a quick demo in any of these is useful too.</a:t>
            </a:r>
          </a:p>
          <a:p>
            <a:endParaRPr lang="en-US" dirty="0"/>
          </a:p>
          <a:p>
            <a:r>
              <a:rPr lang="en-US" dirty="0"/>
              <a:t>Containers are quite buzzworthy these days.  </a:t>
            </a:r>
          </a:p>
          <a:p>
            <a:r>
              <a:rPr lang="en-US" dirty="0"/>
              <a:t>It’s relatively easy to learn about Docker and use the command line to set up and deploy some containers with common apps in them.</a:t>
            </a:r>
          </a:p>
          <a:p>
            <a:r>
              <a:rPr lang="en-US" dirty="0"/>
              <a:t>Also make a great demo!</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8196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Code is a great tool to share with folks using open source tools.</a:t>
            </a:r>
          </a:p>
          <a:p>
            <a:endParaRPr lang="en-US" dirty="0"/>
          </a:p>
          <a:p>
            <a:r>
              <a:rPr lang="en-US" dirty="0"/>
              <a:t>It started as a lightweight code-editor that is cross-platform (Mac, Linux, and Windows)</a:t>
            </a:r>
          </a:p>
          <a:p>
            <a:endParaRPr lang="en-US" dirty="0"/>
          </a:p>
          <a:p>
            <a:r>
              <a:rPr lang="en-US" dirty="0"/>
              <a:t>It’s still a lightweight code-editor (compared to Visual Studio!)…  but it’s got a lot of nice hooks into Azure, </a:t>
            </a:r>
            <a:r>
              <a:rPr lang="en-US" dirty="0" err="1"/>
              <a:t>Github</a:t>
            </a:r>
            <a:r>
              <a:rPr lang="en-US" dirty="0"/>
              <a:t>, and other dev tooling.</a:t>
            </a:r>
          </a:p>
          <a:p>
            <a:endParaRPr lang="en-US" dirty="0"/>
          </a:p>
          <a:p>
            <a:r>
              <a:rPr lang="en-US" dirty="0"/>
              <a:t>And if you’re editing files on your Linux VM… you can use ‘</a:t>
            </a:r>
            <a:r>
              <a:rPr lang="en-US" dirty="0" err="1"/>
              <a:t>rmate</a:t>
            </a:r>
            <a:r>
              <a:rPr lang="en-US" dirty="0"/>
              <a:t>’ to open files “remotely from the VM” for editing on your local 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makes a great demo.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easier than using vim or emacs.  (</a:t>
            </a:r>
            <a:r>
              <a:rPr lang="en-US" dirty="0">
                <a:sym typeface="Wingdings" panose="05000000000000000000" pitchFamily="2" charset="2"/>
              </a:rPr>
              <a:t> oh yes… you should also get familiar with those too!)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3965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Code is a great tool to share with folks using open source tools.</a:t>
            </a:r>
          </a:p>
          <a:p>
            <a:endParaRPr lang="en-US" dirty="0"/>
          </a:p>
          <a:p>
            <a:r>
              <a:rPr lang="en-US" dirty="0"/>
              <a:t>It started as a lightweight code-editor that is cross-platform (Mac, Linux, and Windows)</a:t>
            </a:r>
          </a:p>
          <a:p>
            <a:endParaRPr lang="en-US" dirty="0"/>
          </a:p>
          <a:p>
            <a:r>
              <a:rPr lang="en-US" dirty="0"/>
              <a:t>It’s still a lightweight code-editor (compared to Visual Studio!)…  but it’s got a lot of nice hooks into Azure, </a:t>
            </a:r>
            <a:r>
              <a:rPr lang="en-US" dirty="0" err="1"/>
              <a:t>Github</a:t>
            </a:r>
            <a:r>
              <a:rPr lang="en-US" dirty="0"/>
              <a:t>, and other dev tooling.</a:t>
            </a:r>
          </a:p>
          <a:p>
            <a:endParaRPr lang="en-US" dirty="0"/>
          </a:p>
          <a:p>
            <a:r>
              <a:rPr lang="en-US" dirty="0"/>
              <a:t>And if you’re editing files on your Linux VM… you can use ‘</a:t>
            </a:r>
            <a:r>
              <a:rPr lang="en-US" dirty="0" err="1"/>
              <a:t>rmate</a:t>
            </a:r>
            <a:r>
              <a:rPr lang="en-US" dirty="0"/>
              <a:t>’ to open files “remotely from the VM” for editing on your local 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makes a great demo.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easier than using vim or emacs.  (</a:t>
            </a:r>
            <a:r>
              <a:rPr lang="en-US" dirty="0">
                <a:sym typeface="Wingdings" panose="05000000000000000000" pitchFamily="2" charset="2"/>
              </a:rPr>
              <a:t> oh yes… you should also get familiar with those too!)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02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8</a:t>
            </a:fld>
            <a:endParaRPr lang="en-US"/>
          </a:p>
        </p:txBody>
      </p:sp>
    </p:spTree>
    <p:extLst>
      <p:ext uri="{BB962C8B-B14F-4D97-AF65-F5344CB8AC3E}">
        <p14:creationId xmlns:p14="http://schemas.microsoft.com/office/powerpoint/2010/main" val="42898258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Code is a great tool to share with folks using open source tools.</a:t>
            </a:r>
          </a:p>
          <a:p>
            <a:endParaRPr lang="en-US" dirty="0"/>
          </a:p>
          <a:p>
            <a:r>
              <a:rPr lang="en-US" dirty="0"/>
              <a:t>It started as a lightweight code-editor that is cross-platform (Mac, Linux, and Windows)</a:t>
            </a:r>
          </a:p>
          <a:p>
            <a:endParaRPr lang="en-US" dirty="0"/>
          </a:p>
          <a:p>
            <a:r>
              <a:rPr lang="en-US" dirty="0"/>
              <a:t>It’s still a lightweight code-editor (compared to Visual Studio!)…  but it’s got a lot of nice hooks into Azure, </a:t>
            </a:r>
            <a:r>
              <a:rPr lang="en-US" dirty="0" err="1"/>
              <a:t>Github</a:t>
            </a:r>
            <a:r>
              <a:rPr lang="en-US" dirty="0"/>
              <a:t>, and other dev tooling.</a:t>
            </a:r>
          </a:p>
          <a:p>
            <a:endParaRPr lang="en-US" dirty="0"/>
          </a:p>
          <a:p>
            <a:r>
              <a:rPr lang="en-US" dirty="0"/>
              <a:t>And if you’re editing files on your Linux VM… you can use ‘</a:t>
            </a:r>
            <a:r>
              <a:rPr lang="en-US" dirty="0" err="1"/>
              <a:t>rmate</a:t>
            </a:r>
            <a:r>
              <a:rPr lang="en-US" dirty="0"/>
              <a:t>’ to open files “remotely from the VM” for editing on your local 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makes a great demo.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easier than using vim or emacs.  (</a:t>
            </a:r>
            <a:r>
              <a:rPr lang="en-US" dirty="0">
                <a:sym typeface="Wingdings" panose="05000000000000000000" pitchFamily="2" charset="2"/>
              </a:rPr>
              <a:t> oh yes… you should also get familiar with those too!)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9385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Code is a great tool to share with folks using open source tools.</a:t>
            </a:r>
          </a:p>
          <a:p>
            <a:endParaRPr lang="en-US" dirty="0"/>
          </a:p>
          <a:p>
            <a:r>
              <a:rPr lang="en-US" dirty="0"/>
              <a:t>It started as a lightweight code-editor that is cross-platform (Mac, Linux, and Windows)</a:t>
            </a:r>
          </a:p>
          <a:p>
            <a:endParaRPr lang="en-US" dirty="0"/>
          </a:p>
          <a:p>
            <a:r>
              <a:rPr lang="en-US" dirty="0"/>
              <a:t>It’s still a lightweight code-editor (compared to Visual Studio!)…  but it’s got a lot of nice hooks into Azure, </a:t>
            </a:r>
            <a:r>
              <a:rPr lang="en-US" dirty="0" err="1"/>
              <a:t>Github</a:t>
            </a:r>
            <a:r>
              <a:rPr lang="en-US" dirty="0"/>
              <a:t>, and other dev tooling.</a:t>
            </a:r>
          </a:p>
          <a:p>
            <a:endParaRPr lang="en-US" dirty="0"/>
          </a:p>
          <a:p>
            <a:r>
              <a:rPr lang="en-US" dirty="0"/>
              <a:t>And if you’re editing files on your Linux VM… you can use ‘</a:t>
            </a:r>
            <a:r>
              <a:rPr lang="en-US" dirty="0" err="1"/>
              <a:t>rmate</a:t>
            </a:r>
            <a:r>
              <a:rPr lang="en-US" dirty="0"/>
              <a:t>’ to open files “remotely from the VM” for editing on your local 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makes a great demo.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easier than using vim or emacs.  (</a:t>
            </a:r>
            <a:r>
              <a:rPr lang="en-US" dirty="0">
                <a:sym typeface="Wingdings" panose="05000000000000000000" pitchFamily="2" charset="2"/>
              </a:rPr>
              <a:t> oh yes… you should also get familiar with those too!)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2613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Code is a great tool to share with folks using open source tools.</a:t>
            </a:r>
          </a:p>
          <a:p>
            <a:endParaRPr lang="en-US" dirty="0"/>
          </a:p>
          <a:p>
            <a:r>
              <a:rPr lang="en-US" dirty="0"/>
              <a:t>It started as a lightweight code-editor that is cross-platform (Mac, Linux, and Windows)</a:t>
            </a:r>
          </a:p>
          <a:p>
            <a:endParaRPr lang="en-US" dirty="0"/>
          </a:p>
          <a:p>
            <a:r>
              <a:rPr lang="en-US" dirty="0"/>
              <a:t>It’s still a lightweight code-editor (compared to Visual Studio!)…  but it’s got a lot of nice hooks into Azure, </a:t>
            </a:r>
            <a:r>
              <a:rPr lang="en-US" dirty="0" err="1"/>
              <a:t>Github</a:t>
            </a:r>
            <a:r>
              <a:rPr lang="en-US" dirty="0"/>
              <a:t>, and other dev tooling.</a:t>
            </a:r>
          </a:p>
          <a:p>
            <a:endParaRPr lang="en-US" dirty="0"/>
          </a:p>
          <a:p>
            <a:r>
              <a:rPr lang="en-US" dirty="0"/>
              <a:t>And if you’re editing files on your Linux VM… you can use ‘</a:t>
            </a:r>
            <a:r>
              <a:rPr lang="en-US" dirty="0" err="1"/>
              <a:t>rmate</a:t>
            </a:r>
            <a:r>
              <a:rPr lang="en-US" dirty="0"/>
              <a:t>’ to open files “remotely from the VM” for editing on your local 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makes a great demo.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easier than using vim or emacs.  (</a:t>
            </a:r>
            <a:r>
              <a:rPr lang="en-US" dirty="0">
                <a:sym typeface="Wingdings" panose="05000000000000000000" pitchFamily="2" charset="2"/>
              </a:rPr>
              <a:t> oh yes… you should also get familiar with those too!)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084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83</a:t>
            </a:fld>
            <a:endParaRPr lang="en-US"/>
          </a:p>
        </p:txBody>
      </p:sp>
    </p:spTree>
    <p:extLst>
      <p:ext uri="{BB962C8B-B14F-4D97-AF65-F5344CB8AC3E}">
        <p14:creationId xmlns:p14="http://schemas.microsoft.com/office/powerpoint/2010/main" val="18803695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5398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6230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Bem</a:t>
            </a:r>
            <a:r>
              <a:rPr lang="en-US" dirty="0"/>
              <a:t> </a:t>
            </a:r>
            <a:r>
              <a:rPr lang="en-US" dirty="0" err="1"/>
              <a:t>vinda</a:t>
            </a:r>
            <a:r>
              <a:rPr lang="en-US" dirty="0"/>
              <a:t>!  </a:t>
            </a:r>
            <a:r>
              <a:rPr lang="en-US" dirty="0" err="1"/>
              <a:t>Bienvenidos</a:t>
            </a:r>
            <a:r>
              <a:rPr lang="en-US" dirty="0"/>
              <a:t>!  </a:t>
            </a:r>
          </a:p>
          <a:p>
            <a:endParaRPr lang="en-US" dirty="0"/>
          </a:p>
          <a:p>
            <a:r>
              <a:rPr lang="en-US" dirty="0"/>
              <a:t>Welcome to the OCP P20 Level UP! event</a:t>
            </a:r>
          </a:p>
          <a:p>
            <a:endParaRPr lang="pt-BR" dirty="0"/>
          </a:p>
          <a:p>
            <a:r>
              <a:rPr lang="pt-BR" dirty="0"/>
              <a:t>Olá! Meu nome é Peter Laudati</a:t>
            </a:r>
          </a:p>
          <a:p>
            <a:endParaRPr lang="pt-BR" dirty="0"/>
          </a:p>
          <a:p>
            <a:r>
              <a:rPr lang="pt-BR" dirty="0"/>
              <a:t>Eu sou djee Nova Jersey</a:t>
            </a:r>
          </a:p>
          <a:p>
            <a:endParaRPr lang="pt-BR" dirty="0"/>
          </a:p>
          <a:p>
            <a:r>
              <a:rPr lang="pt-BR" dirty="0"/>
              <a:t>Y por mis amigos de los otros paises, </a:t>
            </a:r>
          </a:p>
          <a:p>
            <a:endParaRPr lang="pt-BR" dirty="0"/>
          </a:p>
          <a:p>
            <a:r>
              <a:rPr lang="pt-BR" dirty="0"/>
              <a:t>Me llamo Peter.   Soy de Neuva Jersey, y yo vivo circa de Neuva York.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88686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3A18DF-2E2C-4B51-B31A-8EAAD44872AA}" type="slidenum">
              <a:rPr lang="en-US" smtClean="0"/>
              <a:t>87</a:t>
            </a:fld>
            <a:endParaRPr lang="en-US"/>
          </a:p>
        </p:txBody>
      </p:sp>
    </p:spTree>
    <p:extLst>
      <p:ext uri="{BB962C8B-B14F-4D97-AF65-F5344CB8AC3E}">
        <p14:creationId xmlns:p14="http://schemas.microsoft.com/office/powerpoint/2010/main" val="41306745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88</a:t>
            </a:fld>
            <a:endParaRPr lang="en-US"/>
          </a:p>
        </p:txBody>
      </p:sp>
    </p:spTree>
    <p:extLst>
      <p:ext uri="{BB962C8B-B14F-4D97-AF65-F5344CB8AC3E}">
        <p14:creationId xmlns:p14="http://schemas.microsoft.com/office/powerpoint/2010/main" val="41676518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511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4973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Bem</a:t>
            </a:r>
            <a:r>
              <a:rPr lang="en-US" dirty="0"/>
              <a:t> </a:t>
            </a:r>
            <a:r>
              <a:rPr lang="en-US" dirty="0" err="1"/>
              <a:t>vinda</a:t>
            </a:r>
            <a:r>
              <a:rPr lang="en-US" dirty="0"/>
              <a:t>!  </a:t>
            </a:r>
            <a:r>
              <a:rPr lang="en-US" dirty="0" err="1"/>
              <a:t>Bienvenidos</a:t>
            </a:r>
            <a:r>
              <a:rPr lang="en-US" dirty="0"/>
              <a:t>!  </a:t>
            </a:r>
          </a:p>
          <a:p>
            <a:endParaRPr lang="en-US" dirty="0"/>
          </a:p>
          <a:p>
            <a:r>
              <a:rPr lang="en-US" dirty="0"/>
              <a:t>Welcome to the OCP P20 Level UP! event</a:t>
            </a:r>
          </a:p>
          <a:p>
            <a:endParaRPr lang="pt-BR" dirty="0"/>
          </a:p>
          <a:p>
            <a:r>
              <a:rPr lang="pt-BR" dirty="0"/>
              <a:t>Olá! Meu nome é Peter Laudati</a:t>
            </a:r>
          </a:p>
          <a:p>
            <a:endParaRPr lang="pt-BR" dirty="0"/>
          </a:p>
          <a:p>
            <a:r>
              <a:rPr lang="pt-BR" dirty="0"/>
              <a:t>Eu sou djee Nova Jersey</a:t>
            </a:r>
          </a:p>
          <a:p>
            <a:endParaRPr lang="pt-BR" dirty="0"/>
          </a:p>
          <a:p>
            <a:r>
              <a:rPr lang="pt-BR" dirty="0"/>
              <a:t>Y por mis amigos de los otros paises, </a:t>
            </a:r>
          </a:p>
          <a:p>
            <a:endParaRPr lang="pt-BR" dirty="0"/>
          </a:p>
          <a:p>
            <a:r>
              <a:rPr lang="pt-BR" dirty="0"/>
              <a:t>Me llamo Peter.   Soy de Neuva Jersey, y yo vivo circa de Neuva York.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0576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8610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4897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93</a:t>
            </a:fld>
            <a:endParaRPr lang="en-US"/>
          </a:p>
        </p:txBody>
      </p:sp>
    </p:spTree>
    <p:extLst>
      <p:ext uri="{BB962C8B-B14F-4D97-AF65-F5344CB8AC3E}">
        <p14:creationId xmlns:p14="http://schemas.microsoft.com/office/powerpoint/2010/main" val="2842825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9.gi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6F16-0858-4766-AC71-877DB9710F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856A3-A88D-4E07-8B00-BE97D868D7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B669A0-A0D4-43F3-9166-109F311C3C16}"/>
              </a:ext>
            </a:extLst>
          </p:cNvPr>
          <p:cNvSpPr>
            <a:spLocks noGrp="1"/>
          </p:cNvSpPr>
          <p:nvPr>
            <p:ph type="dt" sz="half" idx="10"/>
          </p:nvPr>
        </p:nvSpPr>
        <p:spPr/>
        <p:txBody>
          <a:bodyPr/>
          <a:lstStyle/>
          <a:p>
            <a:fld id="{4F99A317-C4A5-4888-8716-7D16897115CC}" type="datetimeFigureOut">
              <a:rPr lang="en-US" smtClean="0"/>
              <a:t>4/9/2018</a:t>
            </a:fld>
            <a:endParaRPr lang="en-US"/>
          </a:p>
        </p:txBody>
      </p:sp>
      <p:sp>
        <p:nvSpPr>
          <p:cNvPr id="5" name="Footer Placeholder 4">
            <a:extLst>
              <a:ext uri="{FF2B5EF4-FFF2-40B4-BE49-F238E27FC236}">
                <a16:creationId xmlns:a16="http://schemas.microsoft.com/office/drawing/2014/main" id="{FADF5C5C-8659-4BFC-99FD-2842B4979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70A14-0BE8-4A7F-83FC-F86925259B0D}"/>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666679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4DF1-31FB-461B-B37F-4DE63E377E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F383BB-DC3C-4E67-B11F-81BCE060EF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DCA7B-8690-4566-99CB-E9156CDC5E83}"/>
              </a:ext>
            </a:extLst>
          </p:cNvPr>
          <p:cNvSpPr>
            <a:spLocks noGrp="1"/>
          </p:cNvSpPr>
          <p:nvPr>
            <p:ph type="dt" sz="half" idx="10"/>
          </p:nvPr>
        </p:nvSpPr>
        <p:spPr/>
        <p:txBody>
          <a:bodyPr/>
          <a:lstStyle/>
          <a:p>
            <a:fld id="{4F99A317-C4A5-4888-8716-7D16897115CC}" type="datetimeFigureOut">
              <a:rPr lang="en-US" smtClean="0"/>
              <a:t>4/9/2018</a:t>
            </a:fld>
            <a:endParaRPr lang="en-US"/>
          </a:p>
        </p:txBody>
      </p:sp>
      <p:sp>
        <p:nvSpPr>
          <p:cNvPr id="5" name="Footer Placeholder 4">
            <a:extLst>
              <a:ext uri="{FF2B5EF4-FFF2-40B4-BE49-F238E27FC236}">
                <a16:creationId xmlns:a16="http://schemas.microsoft.com/office/drawing/2014/main" id="{2B7DC8B4-C7B7-47DA-8184-9B060393D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84AE1-5BC1-43F1-9FA5-9A4AAE935AA9}"/>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22309269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5300672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3980440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089045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4/9/2018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9492930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4/9/2018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5755630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4/9/2018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86475611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0039757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8788937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7770157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07619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231604-9613-4948-A9F8-CB54A884F5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905A39-D10E-48B8-B7E5-CCCE63ED7E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CDC34-36C2-45A9-95E3-3AD6BCCCC0C1}"/>
              </a:ext>
            </a:extLst>
          </p:cNvPr>
          <p:cNvSpPr>
            <a:spLocks noGrp="1"/>
          </p:cNvSpPr>
          <p:nvPr>
            <p:ph type="dt" sz="half" idx="10"/>
          </p:nvPr>
        </p:nvSpPr>
        <p:spPr/>
        <p:txBody>
          <a:bodyPr/>
          <a:lstStyle/>
          <a:p>
            <a:fld id="{4F99A317-C4A5-4888-8716-7D16897115CC}" type="datetimeFigureOut">
              <a:rPr lang="en-US" smtClean="0"/>
              <a:t>4/9/2018</a:t>
            </a:fld>
            <a:endParaRPr lang="en-US"/>
          </a:p>
        </p:txBody>
      </p:sp>
      <p:sp>
        <p:nvSpPr>
          <p:cNvPr id="5" name="Footer Placeholder 4">
            <a:extLst>
              <a:ext uri="{FF2B5EF4-FFF2-40B4-BE49-F238E27FC236}">
                <a16:creationId xmlns:a16="http://schemas.microsoft.com/office/drawing/2014/main" id="{9006B8F1-EC7A-4BDD-8DEA-E08D9853F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695CE7-A2D4-4107-BE81-BD743834067E}"/>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8898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820924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617566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0612602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4/9/2018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4161235065"/>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4/9/2018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8219130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4/9/2018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307829653"/>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817BCF1-EDE9-46B3-A8B3-659212B54243}" type="datetimeFigureOut">
              <a:rPr lang="en-US" smtClean="0"/>
              <a:t>4/9/2018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30512387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4/9/2018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6715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17BCF1-EDE9-46B3-A8B3-659212B54243}" type="datetimeFigureOut">
              <a:rPr lang="en-US" smtClean="0"/>
              <a:t>4/9/2018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3969649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9971E-8931-564D-9F39-FE084704E227}" type="datetimeFigureOut">
              <a:rPr lang="en-US" smtClean="0"/>
              <a:t>4/9/2018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15AE72-F18A-8A4F-B00E-F60D5550EA47}" type="slidenum">
              <a:rPr lang="en-US" smtClean="0"/>
              <a:t>‹#›</a:t>
            </a:fld>
            <a:endParaRPr lang="en-US"/>
          </a:p>
        </p:txBody>
      </p:sp>
    </p:spTree>
    <p:extLst>
      <p:ext uri="{BB962C8B-B14F-4D97-AF65-F5344CB8AC3E}">
        <p14:creationId xmlns:p14="http://schemas.microsoft.com/office/powerpoint/2010/main" val="3792436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1" y="-312"/>
            <a:ext cx="12191377" cy="6858623"/>
          </a:xfrm>
          <a:prstGeom prst="rect">
            <a:avLst/>
          </a:prstGeom>
        </p:spPr>
      </p:pic>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451632" y="470067"/>
            <a:ext cx="1423303" cy="304828"/>
          </a:xfrm>
          <a:prstGeom prst="rect">
            <a:avLst/>
          </a:prstGeom>
        </p:spPr>
      </p:pic>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9135" y="4234751"/>
            <a:ext cx="4552746" cy="1793084"/>
          </a:xfrm>
          <a:prstGeom prst="rect">
            <a:avLst/>
          </a:prstGeom>
        </p:spPr>
      </p:pic>
    </p:spTree>
    <p:extLst>
      <p:ext uri="{BB962C8B-B14F-4D97-AF65-F5344CB8AC3E}">
        <p14:creationId xmlns:p14="http://schemas.microsoft.com/office/powerpoint/2010/main" val="157838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817BCF1-EDE9-46B3-A8B3-659212B54243}" type="datetimeFigureOut">
              <a:rPr lang="en-US" smtClean="0"/>
              <a:t>4/9/2018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41333554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817BCF1-EDE9-46B3-A8B3-659212B54243}" type="datetimeFigureOut">
              <a:rPr lang="en-US" smtClean="0"/>
              <a:t>4/9/2018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8112963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746091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0073066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App Innovation Titl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0800000">
            <a:off x="5608948" y="0"/>
            <a:ext cx="6583051" cy="6858000"/>
          </a:xfrm>
          <a:prstGeom prst="rect">
            <a:avLst/>
          </a:prstGeom>
          <a:gradFill>
            <a:gsLst>
              <a:gs pos="0">
                <a:srgbClr val="000000">
                  <a:lumMod val="45000"/>
                  <a:alpha val="40000"/>
                </a:srgbClr>
              </a:gs>
              <a:gs pos="26000">
                <a:srgbClr val="000000">
                  <a:alpha val="25000"/>
                </a:srgbClr>
              </a:gs>
              <a:gs pos="62000">
                <a:srgbClr val="000000">
                  <a:alpha val="0"/>
                  <a:lumMod val="5000"/>
                  <a:lumOff val="95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8" y="435413"/>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23" name="Rectangle 22"/>
          <p:cNvSpPr/>
          <p:nvPr userDrawn="1"/>
        </p:nvSpPr>
        <p:spPr bwMode="gray">
          <a:xfrm>
            <a:off x="6409944" y="1408177"/>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409945" y="1413776"/>
            <a:ext cx="5332362" cy="2087516"/>
          </a:xfrm>
          <a:noFill/>
        </p:spPr>
        <p:txBody>
          <a:bodyPr lIns="182880" tIns="182880" rIns="91440" bIns="91440" anchor="t" anchorCtr="0"/>
          <a:lstStyle>
            <a:lvl1pPr>
              <a:defRPr sz="4794" spc="-98"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797">
                <a:solidFill>
                  <a:schemeClr val="bg1"/>
                </a:solidFill>
              </a:defRPr>
            </a:lvl1pPr>
          </a:lstStyle>
          <a:p>
            <a:pPr lvl="0"/>
            <a:r>
              <a:rPr lang="en-US"/>
              <a:t>Subtitle</a:t>
            </a:r>
          </a:p>
        </p:txBody>
      </p:sp>
    </p:spTree>
    <p:extLst>
      <p:ext uri="{BB962C8B-B14F-4D97-AF65-F5344CB8AC3E}">
        <p14:creationId xmlns:p14="http://schemas.microsoft.com/office/powerpoint/2010/main" val="198113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619" indent="0">
              <a:buNone/>
              <a:defRPr/>
            </a:lvl2pPr>
          </a:lstStyle>
          <a:p>
            <a:pPr lvl="0"/>
            <a:r>
              <a:rPr lang="en-US"/>
              <a:t>Subtitle</a:t>
            </a:r>
          </a:p>
        </p:txBody>
      </p:sp>
    </p:spTree>
    <p:extLst>
      <p:ext uri="{BB962C8B-B14F-4D97-AF65-F5344CB8AC3E}">
        <p14:creationId xmlns:p14="http://schemas.microsoft.com/office/powerpoint/2010/main" val="33385325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4_Purpl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475521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5073765" y="0"/>
            <a:ext cx="7118236" cy="6858000"/>
          </a:xfrm>
        </p:spPr>
        <p:txBody>
          <a:bodyPr lIns="393192" tIns="393192" rIns="182880"/>
          <a:lstStyle>
            <a:lvl1pPr marL="0" indent="0">
              <a:spcAft>
                <a:spcPts val="599"/>
              </a:spcAft>
              <a:buNone/>
              <a:defRPr>
                <a:latin typeface="+mj-lt"/>
              </a:defRPr>
            </a:lvl1pPr>
            <a:lvl2pPr marL="0" indent="0">
              <a:spcAft>
                <a:spcPts val="599"/>
              </a:spcAft>
              <a:buNone/>
              <a:defRPr>
                <a:latin typeface="+mj-lt"/>
              </a:defRPr>
            </a:lvl2pPr>
            <a:lvl3pPr marL="0" indent="0">
              <a:spcAft>
                <a:spcPts val="599"/>
              </a:spcAft>
              <a:buNone/>
              <a:defRPr/>
            </a:lvl3pPr>
            <a:lvl4pPr marL="0" indent="0">
              <a:spcAft>
                <a:spcPts val="599"/>
              </a:spcAft>
              <a:buNone/>
              <a:defRPr/>
            </a:lvl4pPr>
            <a:lvl5pPr marL="0" indent="0">
              <a:spcAft>
                <a:spcPts val="599"/>
              </a:spcAft>
              <a:buNone/>
              <a:defRPr sz="15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2560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11879860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1392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59954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Session code</a:t>
            </a:r>
          </a:p>
        </p:txBody>
      </p:sp>
    </p:spTree>
    <p:extLst>
      <p:ext uri="{BB962C8B-B14F-4D97-AF65-F5344CB8AC3E}">
        <p14:creationId xmlns:p14="http://schemas.microsoft.com/office/powerpoint/2010/main" val="78570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3835678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948836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356478146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71467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15468442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dirty="0"/>
              <a:t>Click icon to add picture</a:t>
            </a:r>
          </a:p>
        </p:txBody>
      </p:sp>
    </p:spTree>
    <p:extLst>
      <p:ext uri="{BB962C8B-B14F-4D97-AF65-F5344CB8AC3E}">
        <p14:creationId xmlns:p14="http://schemas.microsoft.com/office/powerpoint/2010/main" val="421355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dirty="0"/>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681254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73783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87452081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008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2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080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dirty="0">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What</a:t>
            </a:r>
            <a:endParaRPr lang="en-US" sz="2352" dirty="0">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How</a:t>
            </a:r>
            <a:endParaRPr lang="en-US" sz="3526" dirty="0">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2589144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485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62647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795201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17750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23512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4671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09312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2365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76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25435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3515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46839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42654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4212885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217290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16517399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46209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66042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9332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1233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0093473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680078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2363012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03564228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3"/>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4854596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23746121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403907279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901098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5811777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541268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82618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67881333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0669097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4684106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99702971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7"/>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05820409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523942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243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937492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274728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654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953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81299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437630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48759142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2191732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41830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09014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262310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47496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3880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11367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85184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78477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4/9/2018</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2016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2780-ED82-4FAB-B0E5-D69D720489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5A789D-10D4-44BA-A77B-00DC89227FC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B978A-C4BF-4B1F-8261-4541B836AB88}"/>
              </a:ext>
            </a:extLst>
          </p:cNvPr>
          <p:cNvSpPr>
            <a:spLocks noGrp="1"/>
          </p:cNvSpPr>
          <p:nvPr>
            <p:ph type="dt" sz="half" idx="10"/>
          </p:nvPr>
        </p:nvSpPr>
        <p:spPr/>
        <p:txBody>
          <a:bodyPr/>
          <a:lstStyle/>
          <a:p>
            <a:fld id="{4F99A317-C4A5-4888-8716-7D16897115CC}" type="datetimeFigureOut">
              <a:rPr lang="en-US" smtClean="0"/>
              <a:t>4/9/2018</a:t>
            </a:fld>
            <a:endParaRPr lang="en-US"/>
          </a:p>
        </p:txBody>
      </p:sp>
      <p:sp>
        <p:nvSpPr>
          <p:cNvPr id="5" name="Footer Placeholder 4">
            <a:extLst>
              <a:ext uri="{FF2B5EF4-FFF2-40B4-BE49-F238E27FC236}">
                <a16:creationId xmlns:a16="http://schemas.microsoft.com/office/drawing/2014/main" id="{4E501628-96B8-48F0-B6B6-973E450F7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CD68E-825D-453B-ABAE-60D9D9EA33F4}"/>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1505120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Semilight" panose="020B0402040204020203" pitchFamily="34" charset="0"/>
              </a:defRPr>
            </a:lvl1pPr>
          </a:lstStyle>
          <a:p>
            <a:r>
              <a:rPr lang="en-US" dirty="0"/>
              <a:t>Video title</a:t>
            </a:r>
          </a:p>
        </p:txBody>
      </p:sp>
    </p:spTree>
    <p:extLst>
      <p:ext uri="{BB962C8B-B14F-4D97-AF65-F5344CB8AC3E}">
        <p14:creationId xmlns:p14="http://schemas.microsoft.com/office/powerpoint/2010/main" val="3415046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26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5534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0089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7" y="0"/>
            <a:ext cx="12191623" cy="6858000"/>
          </a:xfrm>
          <a:prstGeom prst="rect">
            <a:avLst/>
          </a:prstGeom>
        </p:spPr>
      </p:pic>
      <p:sp>
        <p:nvSpPr>
          <p:cNvPr id="3" name="Rectangle 2"/>
          <p:cNvSpPr/>
          <p:nvPr userDrawn="1"/>
        </p:nvSpPr>
        <p:spPr bwMode="auto">
          <a:xfrm>
            <a:off x="269303" y="1815225"/>
            <a:ext cx="6277778"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921" b="0" i="0" u="none" strike="noStrike" kern="1200" cap="none" spc="-98"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Semilight" panose="020B0402040204020203" pitchFamily="34" charset="0"/>
            </a:endParaRPr>
          </a:p>
        </p:txBody>
      </p:sp>
      <p:sp>
        <p:nvSpPr>
          <p:cNvPr id="5" name="Text Placeholder 4"/>
          <p:cNvSpPr>
            <a:spLocks noGrp="1"/>
          </p:cNvSpPr>
          <p:nvPr>
            <p:ph type="body" sz="quarter" idx="10"/>
          </p:nvPr>
        </p:nvSpPr>
        <p:spPr>
          <a:xfrm>
            <a:off x="269240" y="1814895"/>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353343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p:cNvSpPr/>
          <p:nvPr userDrawn="1"/>
        </p:nvSpPr>
        <p:spPr bwMode="auto">
          <a:xfrm>
            <a:off x="5647787"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sp>
        <p:nvSpPr>
          <p:cNvPr id="4" name="Text Placeholder 4"/>
          <p:cNvSpPr>
            <a:spLocks noGrp="1"/>
          </p:cNvSpPr>
          <p:nvPr>
            <p:ph type="body" sz="quarter" idx="10"/>
          </p:nvPr>
        </p:nvSpPr>
        <p:spPr>
          <a:xfrm>
            <a:off x="5644675"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3119796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706836" cy="6858000"/>
          </a:xfrm>
          <a:prstGeom prst="rect">
            <a:avLst/>
          </a:prstGeom>
        </p:spPr>
      </p:pic>
      <p:sp>
        <p:nvSpPr>
          <p:cNvPr id="3" name="Rectangle 2"/>
          <p:cNvSpPr/>
          <p:nvPr userDrawn="1"/>
        </p:nvSpPr>
        <p:spPr bwMode="auto">
          <a:xfrm>
            <a:off x="269239"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sp>
        <p:nvSpPr>
          <p:cNvPr id="4" name="Text Placeholder 4"/>
          <p:cNvSpPr>
            <a:spLocks noGrp="1"/>
          </p:cNvSpPr>
          <p:nvPr>
            <p:ph type="body" sz="quarter" idx="10"/>
          </p:nvPr>
        </p:nvSpPr>
        <p:spPr>
          <a:xfrm>
            <a:off x="269240"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1450383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065110" cy="89966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cstate="email">
            <a:extLst>
              <a:ext uri="{28A0092B-C50C-407E-A947-70E740481C1C}">
                <a14:useLocalDpi xmlns:a14="http://schemas.microsoft.com/office/drawing/2010/main"/>
              </a:ext>
            </a:extLst>
          </a:blip>
          <a:srcRect l="16685" r="16685"/>
          <a:stretch>
            <a:fillRect/>
          </a:stretch>
        </p:blipFill>
        <p:spPr>
          <a:xfrm>
            <a:off x="5334350" y="0"/>
            <a:ext cx="6857650" cy="6856100"/>
          </a:xfrm>
          <a:prstGeom prst="rect">
            <a:avLst/>
          </a:prstGeom>
        </p:spPr>
      </p:pic>
      <p:sp>
        <p:nvSpPr>
          <p:cNvPr id="5"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272995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224590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234192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F06B-FA3F-491E-9AF0-A5EED88A2C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2A6968-37E2-4D47-9F47-A2AFC0BA1C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E79B4E-E321-4D96-847B-CAAF6BBB8CF7}"/>
              </a:ext>
            </a:extLst>
          </p:cNvPr>
          <p:cNvSpPr>
            <a:spLocks noGrp="1"/>
          </p:cNvSpPr>
          <p:nvPr>
            <p:ph type="dt" sz="half" idx="10"/>
          </p:nvPr>
        </p:nvSpPr>
        <p:spPr/>
        <p:txBody>
          <a:bodyPr/>
          <a:lstStyle/>
          <a:p>
            <a:fld id="{4F99A317-C4A5-4888-8716-7D16897115CC}" type="datetimeFigureOut">
              <a:rPr lang="en-US" smtClean="0"/>
              <a:t>4/9/2018</a:t>
            </a:fld>
            <a:endParaRPr lang="en-US"/>
          </a:p>
        </p:txBody>
      </p:sp>
      <p:sp>
        <p:nvSpPr>
          <p:cNvPr id="5" name="Footer Placeholder 4">
            <a:extLst>
              <a:ext uri="{FF2B5EF4-FFF2-40B4-BE49-F238E27FC236}">
                <a16:creationId xmlns:a16="http://schemas.microsoft.com/office/drawing/2014/main" id="{2F88D559-0C61-4D4F-9C44-B187C5E6F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9495C-9228-4681-8ADA-E76B5EF9D047}"/>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1785152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80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453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555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Semilight" panose="020B0402040204020203"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7288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Semilight" panose="020B0402040204020203" pitchFamily="34" charset="0"/>
                <a:ea typeface="Segoe UI" pitchFamily="34" charset="0"/>
                <a:cs typeface="Segoe UI Semilight" panose="020B0402040204020203"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420977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4065200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23604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34345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7033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32127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5666-96D3-4FBB-A3B1-B0CD9E5AE8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643C95-8CD3-4380-B84E-F499A6CA5C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EDE1DB-7699-4595-82DD-14CF1459EA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B96C2D-828A-4FD2-8B94-E8BC6DEB0910}"/>
              </a:ext>
            </a:extLst>
          </p:cNvPr>
          <p:cNvSpPr>
            <a:spLocks noGrp="1"/>
          </p:cNvSpPr>
          <p:nvPr>
            <p:ph type="dt" sz="half" idx="10"/>
          </p:nvPr>
        </p:nvSpPr>
        <p:spPr/>
        <p:txBody>
          <a:bodyPr/>
          <a:lstStyle/>
          <a:p>
            <a:fld id="{4F99A317-C4A5-4888-8716-7D16897115CC}" type="datetimeFigureOut">
              <a:rPr lang="en-US" smtClean="0"/>
              <a:t>4/9/2018</a:t>
            </a:fld>
            <a:endParaRPr lang="en-US"/>
          </a:p>
        </p:txBody>
      </p:sp>
      <p:sp>
        <p:nvSpPr>
          <p:cNvPr id="6" name="Footer Placeholder 5">
            <a:extLst>
              <a:ext uri="{FF2B5EF4-FFF2-40B4-BE49-F238E27FC236}">
                <a16:creationId xmlns:a16="http://schemas.microsoft.com/office/drawing/2014/main" id="{4CB29EC5-7527-4788-BA20-A08A63315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77150F-B2E4-44F3-82AF-BB0C799BE0C5}"/>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40119611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15023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6359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4107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82532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72391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45572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4/9/2018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mj-lt"/>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dirty="0"/>
              <a:t>Click to edit Master text styles</a:t>
            </a:r>
          </a:p>
        </p:txBody>
      </p:sp>
    </p:spTree>
    <p:extLst>
      <p:ext uri="{BB962C8B-B14F-4D97-AF65-F5344CB8AC3E}">
        <p14:creationId xmlns:p14="http://schemas.microsoft.com/office/powerpoint/2010/main" val="3252365400"/>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15931607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Tree>
    <p:extLst>
      <p:ext uri="{BB962C8B-B14F-4D97-AF65-F5344CB8AC3E}">
        <p14:creationId xmlns:p14="http://schemas.microsoft.com/office/powerpoint/2010/main" val="36772698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88733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8242-630C-49D4-81F5-D6ACF2EC1B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CC02F2-BCFA-409C-A658-56CA2B14E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B8F2A86-6EA3-4BBD-82CC-41CBC6CECD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F827DA-F1CD-4B9F-A384-523AC898F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9E1E9DB-3601-4720-832F-68CB274CA5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68D104-FB30-4FF2-B298-5E19C44642CD}"/>
              </a:ext>
            </a:extLst>
          </p:cNvPr>
          <p:cNvSpPr>
            <a:spLocks noGrp="1"/>
          </p:cNvSpPr>
          <p:nvPr>
            <p:ph type="dt" sz="half" idx="10"/>
          </p:nvPr>
        </p:nvSpPr>
        <p:spPr/>
        <p:txBody>
          <a:bodyPr/>
          <a:lstStyle/>
          <a:p>
            <a:fld id="{4F99A317-C4A5-4888-8716-7D16897115CC}" type="datetimeFigureOut">
              <a:rPr lang="en-US" smtClean="0"/>
              <a:t>4/9/2018</a:t>
            </a:fld>
            <a:endParaRPr lang="en-US"/>
          </a:p>
        </p:txBody>
      </p:sp>
      <p:sp>
        <p:nvSpPr>
          <p:cNvPr id="8" name="Footer Placeholder 7">
            <a:extLst>
              <a:ext uri="{FF2B5EF4-FFF2-40B4-BE49-F238E27FC236}">
                <a16:creationId xmlns:a16="http://schemas.microsoft.com/office/drawing/2014/main" id="{A87D9061-8433-4CB6-AA25-B2A324FD70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F64844-04EE-4924-928D-335E18917678}"/>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39789229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60527" y="2957826"/>
            <a:ext cx="3223860" cy="690695"/>
          </a:xfrm>
          <a:prstGeom prst="rect">
            <a:avLst/>
          </a:prstGeom>
        </p:spPr>
      </p:pic>
    </p:spTree>
    <p:extLst>
      <p:ext uri="{BB962C8B-B14F-4D97-AF65-F5344CB8AC3E}">
        <p14:creationId xmlns:p14="http://schemas.microsoft.com/office/powerpoint/2010/main" val="365476195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01348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0833001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&lt;Presenter Name&gt;</a:t>
            </a:r>
            <a:br>
              <a:rPr kumimoji="0" lang="en-US" sz="1961" b="0" i="0" u="none" strike="noStrike" kern="1200" cap="none" spc="0" normalizeH="0" baseline="0" noProof="0">
                <a:ln>
                  <a:noFill/>
                </a:ln>
                <a:solidFill>
                  <a:srgbClr val="FFFFFF"/>
                </a:solidFill>
                <a:effectLst/>
                <a:uLnTx/>
                <a:uFillTx/>
                <a:latin typeface="Segoe UI"/>
                <a:ea typeface="+mn-ea"/>
                <a:cs typeface="+mn-cs"/>
              </a:rPr>
            </a:br>
            <a:r>
              <a:rPr kumimoji="0" lang="en-US" sz="1961" b="0" i="0" u="none" strike="noStrike" kern="1200" cap="none" spc="0" normalizeH="0" baseline="0" noProof="0">
                <a:ln>
                  <a:noFill/>
                </a:ln>
                <a:solidFill>
                  <a:srgbClr val="FFFFFF"/>
                </a:solidFill>
                <a:effectLst/>
                <a:uLnTx/>
                <a:uFillTx/>
                <a:latin typeface="Segoe UI"/>
                <a:ea typeface="+mn-ea"/>
                <a:cs typeface="+mn-cs"/>
              </a:rPr>
              <a:t>&lt;Presenter Title&gt;</a:t>
            </a:r>
            <a:br>
              <a:rPr kumimoji="0" lang="en-US" sz="1961" b="0" i="0" u="none" strike="noStrike" kern="1200" cap="none" spc="0" normalizeH="0" baseline="0" noProof="0">
                <a:ln>
                  <a:noFill/>
                </a:ln>
                <a:solidFill>
                  <a:srgbClr val="FFFFFF"/>
                </a:solidFill>
                <a:effectLst/>
                <a:uLnTx/>
                <a:uFillTx/>
                <a:latin typeface="Segoe UI"/>
                <a:ea typeface="+mn-ea"/>
                <a:cs typeface="+mn-cs"/>
              </a:rPr>
            </a:b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
        <p:nvSpPr>
          <p:cNvPr id="10" name="Rectangle 9"/>
          <p:cNvSpPr/>
          <p:nvPr userDrawn="1"/>
        </p:nvSpPr>
        <p:spPr bwMode="auto">
          <a:xfrm>
            <a:off x="7487664" y="1"/>
            <a:ext cx="4704336" cy="1083959"/>
          </a:xfrm>
          <a:prstGeom prst="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76871" y="272255"/>
            <a:ext cx="4325923" cy="565436"/>
          </a:xfrm>
          <a:prstGeom prst="rect">
            <a:avLst/>
          </a:prstGeom>
        </p:spPr>
      </p:pic>
      <p:sp>
        <p:nvSpPr>
          <p:cNvPr id="14" name="Title 3"/>
          <p:cNvSpPr txBox="1">
            <a:spLocks/>
          </p:cNvSpPr>
          <p:nvPr userDrawn="1"/>
        </p:nvSpPr>
        <p:spPr>
          <a:xfrm>
            <a:off x="267683" y="1184964"/>
            <a:ext cx="8670045" cy="4485403"/>
          </a:xfrm>
          <a:prstGeom prst="rect">
            <a:avLst/>
          </a:prstGeom>
          <a:solidFill>
            <a:srgbClr val="2A73B7"/>
          </a:solidFill>
          <a:ln>
            <a:solidFill>
              <a:srgbClr val="2A73B7"/>
            </a:solidFill>
          </a:ln>
          <a:effectLst/>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3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&lt;Presentation Title&gt;</a:t>
            </a:r>
            <a:b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b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5883" b="0" i="1"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&lt;Tag Line&gt;</a:t>
            </a:r>
            <a:br>
              <a:rPr kumimoji="0" lang="en-US" sz="4705" b="0" i="0" u="none" strike="noStrike" kern="1200" cap="none" spc="-100" normalizeH="0" baseline="0" noProof="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br>
            <a:b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412"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Name&gt;</a:t>
            </a:r>
            <a:br>
              <a:rPr kumimoji="0" lang="en-US" sz="4412"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412"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Title&gt;</a:t>
            </a:r>
            <a:b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t> </a:t>
            </a:r>
          </a:p>
        </p:txBody>
      </p:sp>
    </p:spTree>
    <p:extLst>
      <p:ext uri="{BB962C8B-B14F-4D97-AF65-F5344CB8AC3E}">
        <p14:creationId xmlns:p14="http://schemas.microsoft.com/office/powerpoint/2010/main" val="252168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9946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7219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69773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25944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94"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4439067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1956091"/>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34532045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37F5-B5F3-466B-8538-2ABA67714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C511AA-3F19-4AE0-BD21-070943EC0542}"/>
              </a:ext>
            </a:extLst>
          </p:cNvPr>
          <p:cNvSpPr>
            <a:spLocks noGrp="1"/>
          </p:cNvSpPr>
          <p:nvPr>
            <p:ph type="dt" sz="half" idx="10"/>
          </p:nvPr>
        </p:nvSpPr>
        <p:spPr/>
        <p:txBody>
          <a:bodyPr/>
          <a:lstStyle/>
          <a:p>
            <a:fld id="{4F99A317-C4A5-4888-8716-7D16897115CC}" type="datetimeFigureOut">
              <a:rPr lang="en-US" smtClean="0"/>
              <a:t>4/9/2018</a:t>
            </a:fld>
            <a:endParaRPr lang="en-US"/>
          </a:p>
        </p:txBody>
      </p:sp>
      <p:sp>
        <p:nvSpPr>
          <p:cNvPr id="4" name="Footer Placeholder 3">
            <a:extLst>
              <a:ext uri="{FF2B5EF4-FFF2-40B4-BE49-F238E27FC236}">
                <a16:creationId xmlns:a16="http://schemas.microsoft.com/office/drawing/2014/main" id="{106B3AF4-D894-4C7F-9E12-F7A33AD425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5A5F36-0E63-46C7-942E-161B6B12938D}"/>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18948239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8"/>
            <a:ext cx="11494681"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43"/>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8768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s-ES"/>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pPr defTabSz="914437">
              <a:defRPr/>
            </a:pPr>
            <a:fld id="{7D22502A-A825-4951-8050-5C3DB1EDD3E4}" type="datetimeFigureOut">
              <a:rPr lang="es-ES" sz="1765" smtClean="0">
                <a:solidFill>
                  <a:srgbClr val="505050"/>
                </a:solidFill>
              </a:rPr>
              <a:pPr defTabSz="914437">
                <a:defRPr/>
              </a:pPr>
              <a:t>09/04/2018</a:t>
            </a:fld>
            <a:endParaRPr lang="es-ES" sz="1765">
              <a:solidFill>
                <a:srgbClr val="505050"/>
              </a:solidFill>
            </a:endParaRPr>
          </a:p>
        </p:txBody>
      </p:sp>
      <p:sp>
        <p:nvSpPr>
          <p:cNvPr id="5" name="Footer Placeholder 4"/>
          <p:cNvSpPr>
            <a:spLocks noGrp="1"/>
          </p:cNvSpPr>
          <p:nvPr>
            <p:ph type="ftr" sz="quarter" idx="11"/>
          </p:nvPr>
        </p:nvSpPr>
        <p:spPr/>
        <p:txBody>
          <a:bodyPr/>
          <a:lstStyle/>
          <a:p>
            <a:pPr defTabSz="914437">
              <a:defRPr/>
            </a:pPr>
            <a:endParaRPr lang="es-ES" sz="1765">
              <a:solidFill>
                <a:srgbClr val="505050"/>
              </a:solidFill>
            </a:endParaRPr>
          </a:p>
        </p:txBody>
      </p:sp>
      <p:sp>
        <p:nvSpPr>
          <p:cNvPr id="6" name="Slide Number Placeholder 5"/>
          <p:cNvSpPr>
            <a:spLocks noGrp="1"/>
          </p:cNvSpPr>
          <p:nvPr>
            <p:ph type="sldNum" sz="quarter" idx="12"/>
          </p:nvPr>
        </p:nvSpPr>
        <p:spPr/>
        <p:txBody>
          <a:bodyPr/>
          <a:lstStyle/>
          <a:p>
            <a:pPr defTabSz="914437">
              <a:defRPr/>
            </a:pPr>
            <a:fld id="{2406A739-689F-4E47-A312-7C07BAE174B4}" type="slidenum">
              <a:rPr lang="es-ES" sz="1765" smtClean="0">
                <a:solidFill>
                  <a:srgbClr val="505050"/>
                </a:solidFill>
              </a:rPr>
              <a:pPr defTabSz="914437">
                <a:defRPr/>
              </a:pPr>
              <a:t>‹#›</a:t>
            </a:fld>
            <a:endParaRPr lang="es-ES" sz="1765">
              <a:solidFill>
                <a:srgbClr val="505050"/>
              </a:solidFill>
            </a:endParaRPr>
          </a:p>
        </p:txBody>
      </p:sp>
    </p:spTree>
    <p:extLst>
      <p:ext uri="{BB962C8B-B14F-4D97-AF65-F5344CB8AC3E}">
        <p14:creationId xmlns:p14="http://schemas.microsoft.com/office/powerpoint/2010/main" val="2278590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461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160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269242" y="1910682"/>
            <a:ext cx="11007660" cy="752861"/>
          </a:xfrm>
        </p:spPr>
        <p:txBody>
          <a:bodyPr anchor="ctr"/>
          <a:lstStyle>
            <a:lvl1pPr>
              <a:defRPr kumimoji="0" lang="en-US" sz="5295"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a:t>Presentation Title</a:t>
            </a:r>
          </a:p>
        </p:txBody>
      </p:sp>
      <p:sp>
        <p:nvSpPr>
          <p:cNvPr id="3" name="Subtitle 2"/>
          <p:cNvSpPr>
            <a:spLocks noGrp="1"/>
          </p:cNvSpPr>
          <p:nvPr>
            <p:ph type="subTitle" idx="1" hasCustomPrompt="1"/>
          </p:nvPr>
        </p:nvSpPr>
        <p:spPr>
          <a:xfrm>
            <a:off x="269242" y="4915587"/>
            <a:ext cx="5831668" cy="673454"/>
          </a:xfrm>
        </p:spPr>
        <p:txBody>
          <a:bodyPr anchor="ctr"/>
          <a:lstStyle>
            <a:lvl1pPr marL="0" indent="0" algn="l">
              <a:buNone/>
              <a:defRPr kumimoji="0" lang="en-US" sz="3529"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448127" indent="0" algn="ctr">
              <a:buNone/>
              <a:defRPr>
                <a:solidFill>
                  <a:schemeClr val="tx1">
                    <a:tint val="75000"/>
                  </a:schemeClr>
                </a:solidFill>
              </a:defRPr>
            </a:lvl2pPr>
            <a:lvl3pPr marL="896259" indent="0" algn="ctr">
              <a:buNone/>
              <a:defRPr>
                <a:solidFill>
                  <a:schemeClr val="tx1">
                    <a:tint val="75000"/>
                  </a:schemeClr>
                </a:solidFill>
              </a:defRPr>
            </a:lvl3pPr>
            <a:lvl4pPr marL="1344385" indent="0" algn="ctr">
              <a:buNone/>
              <a:defRPr>
                <a:solidFill>
                  <a:schemeClr val="tx1">
                    <a:tint val="75000"/>
                  </a:schemeClr>
                </a:solidFill>
              </a:defRPr>
            </a:lvl4pPr>
            <a:lvl5pPr marL="1792514" indent="0" algn="ctr">
              <a:buNone/>
              <a:defRPr>
                <a:solidFill>
                  <a:schemeClr val="tx1">
                    <a:tint val="75000"/>
                  </a:schemeClr>
                </a:solidFill>
              </a:defRPr>
            </a:lvl5pPr>
            <a:lvl6pPr marL="2240641" indent="0" algn="ctr">
              <a:buNone/>
              <a:defRPr>
                <a:solidFill>
                  <a:schemeClr val="tx1">
                    <a:tint val="75000"/>
                  </a:schemeClr>
                </a:solidFill>
              </a:defRPr>
            </a:lvl6pPr>
            <a:lvl7pPr marL="2688771" indent="0" algn="ctr">
              <a:buNone/>
              <a:defRPr>
                <a:solidFill>
                  <a:schemeClr val="tx1">
                    <a:tint val="75000"/>
                  </a:schemeClr>
                </a:solidFill>
              </a:defRPr>
            </a:lvl7pPr>
            <a:lvl8pPr marL="3136899" indent="0" algn="ctr">
              <a:buNone/>
              <a:defRPr>
                <a:solidFill>
                  <a:schemeClr val="tx1">
                    <a:tint val="75000"/>
                  </a:schemeClr>
                </a:solidFill>
              </a:defRPr>
            </a:lvl8pPr>
            <a:lvl9pPr marL="3585026" indent="0" algn="ctr">
              <a:buNone/>
              <a:defRPr>
                <a:solidFill>
                  <a:schemeClr val="tx1">
                    <a:tint val="75000"/>
                  </a:schemeClr>
                </a:solidFill>
              </a:defRPr>
            </a:lvl9pPr>
          </a:lstStyle>
          <a:p>
            <a:r>
              <a:rPr lang="en-US"/>
              <a:t>Presenter Name</a:t>
            </a:r>
          </a:p>
        </p:txBody>
      </p:sp>
      <p:sp>
        <p:nvSpPr>
          <p:cNvPr id="12" name="Text Placeholder 11"/>
          <p:cNvSpPr>
            <a:spLocks noGrp="1"/>
          </p:cNvSpPr>
          <p:nvPr>
            <p:ph type="body" sz="quarter" idx="10" hasCustomPrompt="1"/>
          </p:nvPr>
        </p:nvSpPr>
        <p:spPr>
          <a:xfrm>
            <a:off x="269242" y="2588702"/>
            <a:ext cx="11007661" cy="673454"/>
          </a:xfrm>
        </p:spPr>
        <p:txBody>
          <a:bodyPr anchor="ctr"/>
          <a:lstStyle>
            <a:lvl1pPr marL="0" indent="0">
              <a:buNone/>
              <a:defRPr kumimoji="0" lang="en-US" sz="3529" b="0" i="1"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a:t>Tagline</a:t>
            </a:r>
          </a:p>
        </p:txBody>
      </p:sp>
      <p:sp>
        <p:nvSpPr>
          <p:cNvPr id="13" name="Rounded Rectangle 12"/>
          <p:cNvSpPr/>
          <p:nvPr userDrawn="1"/>
        </p:nvSpPr>
        <p:spPr bwMode="auto">
          <a:xfrm>
            <a:off x="7322334" y="176874"/>
            <a:ext cx="4703668" cy="1083805"/>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11514" y="449091"/>
            <a:ext cx="4325308" cy="565355"/>
          </a:xfrm>
          <a:prstGeom prst="rect">
            <a:avLst/>
          </a:prstGeom>
        </p:spPr>
      </p:pic>
      <p:sp>
        <p:nvSpPr>
          <p:cNvPr id="16" name="Text Placeholder 15"/>
          <p:cNvSpPr>
            <a:spLocks noGrp="1"/>
          </p:cNvSpPr>
          <p:nvPr>
            <p:ph type="body" sz="quarter" idx="11" hasCustomPrompt="1"/>
          </p:nvPr>
        </p:nvSpPr>
        <p:spPr>
          <a:xfrm>
            <a:off x="269242" y="5420050"/>
            <a:ext cx="5831669" cy="510524"/>
          </a:xfrm>
        </p:spPr>
        <p:txBody>
          <a:bodyPr anchor="ctr"/>
          <a:lstStyle>
            <a:lvl1pPr marL="0" indent="0">
              <a:buNone/>
              <a:defRPr kumimoji="0" lang="en-US" sz="2353"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a:t>Title</a:t>
            </a:r>
          </a:p>
        </p:txBody>
      </p:sp>
      <p:sp>
        <p:nvSpPr>
          <p:cNvPr id="18" name="Text Placeholder 17"/>
          <p:cNvSpPr>
            <a:spLocks noGrp="1"/>
          </p:cNvSpPr>
          <p:nvPr>
            <p:ph type="body" sz="quarter" idx="12" hasCustomPrompt="1"/>
          </p:nvPr>
        </p:nvSpPr>
        <p:spPr>
          <a:xfrm>
            <a:off x="269242" y="3733202"/>
            <a:ext cx="5831669" cy="564835"/>
          </a:xfrm>
        </p:spPr>
        <p:txBody>
          <a:bodyPr anchor="ctr"/>
          <a:lstStyle>
            <a:lvl1pPr marL="0" indent="0">
              <a:buNone/>
              <a:defRPr kumimoji="0" lang="en-US" sz="2745" b="1" i="0" u="none" strike="noStrike" kern="1200" cap="none" spc="-196"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a:t>Event </a:t>
            </a:r>
            <a:r>
              <a:rPr kumimoji="0" lang="en-US" sz="2745" b="1" i="0" u="none" strike="noStrike" kern="1200" cap="none" spc="-196" normalizeH="0" baseline="0" noProof="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a:p>
        </p:txBody>
      </p:sp>
    </p:spTree>
    <p:extLst>
      <p:ext uri="{BB962C8B-B14F-4D97-AF65-F5344CB8AC3E}">
        <p14:creationId xmlns:p14="http://schemas.microsoft.com/office/powerpoint/2010/main" val="359533137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Solid Alternativ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269242" y="1910682"/>
            <a:ext cx="11007660" cy="752861"/>
          </a:xfrm>
        </p:spPr>
        <p:txBody>
          <a:bodyPr anchor="ctr"/>
          <a:lstStyle>
            <a:lvl1pPr>
              <a:defRPr kumimoji="0" lang="en-US" sz="5295"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a:t>Presentation Title</a:t>
            </a:r>
          </a:p>
        </p:txBody>
      </p:sp>
      <p:sp>
        <p:nvSpPr>
          <p:cNvPr id="3" name="Subtitle 2"/>
          <p:cNvSpPr>
            <a:spLocks noGrp="1"/>
          </p:cNvSpPr>
          <p:nvPr>
            <p:ph type="subTitle" idx="1" hasCustomPrompt="1"/>
          </p:nvPr>
        </p:nvSpPr>
        <p:spPr>
          <a:xfrm>
            <a:off x="269242" y="4915587"/>
            <a:ext cx="5831668" cy="673454"/>
          </a:xfrm>
        </p:spPr>
        <p:txBody>
          <a:bodyPr anchor="ctr"/>
          <a:lstStyle>
            <a:lvl1pPr marL="0" indent="0" algn="l">
              <a:buNone/>
              <a:defRPr kumimoji="0" lang="en-US" sz="3529"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448127" indent="0" algn="ctr">
              <a:buNone/>
              <a:defRPr>
                <a:solidFill>
                  <a:schemeClr val="tx1">
                    <a:tint val="75000"/>
                  </a:schemeClr>
                </a:solidFill>
              </a:defRPr>
            </a:lvl2pPr>
            <a:lvl3pPr marL="896259" indent="0" algn="ctr">
              <a:buNone/>
              <a:defRPr>
                <a:solidFill>
                  <a:schemeClr val="tx1">
                    <a:tint val="75000"/>
                  </a:schemeClr>
                </a:solidFill>
              </a:defRPr>
            </a:lvl3pPr>
            <a:lvl4pPr marL="1344385" indent="0" algn="ctr">
              <a:buNone/>
              <a:defRPr>
                <a:solidFill>
                  <a:schemeClr val="tx1">
                    <a:tint val="75000"/>
                  </a:schemeClr>
                </a:solidFill>
              </a:defRPr>
            </a:lvl4pPr>
            <a:lvl5pPr marL="1792514" indent="0" algn="ctr">
              <a:buNone/>
              <a:defRPr>
                <a:solidFill>
                  <a:schemeClr val="tx1">
                    <a:tint val="75000"/>
                  </a:schemeClr>
                </a:solidFill>
              </a:defRPr>
            </a:lvl5pPr>
            <a:lvl6pPr marL="2240641" indent="0" algn="ctr">
              <a:buNone/>
              <a:defRPr>
                <a:solidFill>
                  <a:schemeClr val="tx1">
                    <a:tint val="75000"/>
                  </a:schemeClr>
                </a:solidFill>
              </a:defRPr>
            </a:lvl6pPr>
            <a:lvl7pPr marL="2688771" indent="0" algn="ctr">
              <a:buNone/>
              <a:defRPr>
                <a:solidFill>
                  <a:schemeClr val="tx1">
                    <a:tint val="75000"/>
                  </a:schemeClr>
                </a:solidFill>
              </a:defRPr>
            </a:lvl7pPr>
            <a:lvl8pPr marL="3136899" indent="0" algn="ctr">
              <a:buNone/>
              <a:defRPr>
                <a:solidFill>
                  <a:schemeClr val="tx1">
                    <a:tint val="75000"/>
                  </a:schemeClr>
                </a:solidFill>
              </a:defRPr>
            </a:lvl8pPr>
            <a:lvl9pPr marL="3585026" indent="0" algn="ctr">
              <a:buNone/>
              <a:defRPr>
                <a:solidFill>
                  <a:schemeClr val="tx1">
                    <a:tint val="75000"/>
                  </a:schemeClr>
                </a:solidFill>
              </a:defRPr>
            </a:lvl9pPr>
          </a:lstStyle>
          <a:p>
            <a:r>
              <a:rPr lang="en-US"/>
              <a:t>Presenter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8214" y="424831"/>
            <a:ext cx="1278487" cy="280187"/>
          </a:xfrm>
          <a:prstGeom prst="rect">
            <a:avLst/>
          </a:prstGeom>
        </p:spPr>
      </p:pic>
      <p:sp>
        <p:nvSpPr>
          <p:cNvPr id="12" name="Text Placeholder 11"/>
          <p:cNvSpPr>
            <a:spLocks noGrp="1"/>
          </p:cNvSpPr>
          <p:nvPr>
            <p:ph type="body" sz="quarter" idx="10" hasCustomPrompt="1"/>
          </p:nvPr>
        </p:nvSpPr>
        <p:spPr>
          <a:xfrm>
            <a:off x="269242" y="2588702"/>
            <a:ext cx="11007661" cy="673454"/>
          </a:xfrm>
        </p:spPr>
        <p:txBody>
          <a:bodyPr anchor="ctr"/>
          <a:lstStyle>
            <a:lvl1pPr marL="0" indent="0">
              <a:buNone/>
              <a:defRPr kumimoji="0" lang="en-US" sz="3529" b="0" i="1"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a:t>Tagline</a:t>
            </a:r>
          </a:p>
        </p:txBody>
      </p:sp>
      <p:sp>
        <p:nvSpPr>
          <p:cNvPr id="16" name="Text Placeholder 15"/>
          <p:cNvSpPr>
            <a:spLocks noGrp="1"/>
          </p:cNvSpPr>
          <p:nvPr>
            <p:ph type="body" sz="quarter" idx="11" hasCustomPrompt="1"/>
          </p:nvPr>
        </p:nvSpPr>
        <p:spPr>
          <a:xfrm>
            <a:off x="269242" y="5420050"/>
            <a:ext cx="5831669" cy="510524"/>
          </a:xfrm>
        </p:spPr>
        <p:txBody>
          <a:bodyPr anchor="ctr"/>
          <a:lstStyle>
            <a:lvl1pPr marL="0" indent="0">
              <a:buNone/>
              <a:defRPr kumimoji="0" lang="en-US" sz="2353"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a:t>Title</a:t>
            </a:r>
          </a:p>
        </p:txBody>
      </p:sp>
      <p:sp>
        <p:nvSpPr>
          <p:cNvPr id="18" name="Text Placeholder 17"/>
          <p:cNvSpPr>
            <a:spLocks noGrp="1"/>
          </p:cNvSpPr>
          <p:nvPr>
            <p:ph type="body" sz="quarter" idx="12" hasCustomPrompt="1"/>
          </p:nvPr>
        </p:nvSpPr>
        <p:spPr>
          <a:xfrm>
            <a:off x="269242" y="3733202"/>
            <a:ext cx="5831669" cy="564835"/>
          </a:xfrm>
        </p:spPr>
        <p:txBody>
          <a:bodyPr anchor="ctr"/>
          <a:lstStyle>
            <a:lvl1pPr marL="0" indent="0">
              <a:buNone/>
              <a:defRPr kumimoji="0" lang="en-US" sz="2745" b="1" i="0" u="none" strike="noStrike" kern="1200" cap="none" spc="-196"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a:t>Event </a:t>
            </a:r>
            <a:r>
              <a:rPr kumimoji="0" lang="en-US" sz="2745" b="1" i="0" u="none" strike="noStrike" kern="1200" cap="none" spc="-196" normalizeH="0" baseline="0" noProof="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a:p>
        </p:txBody>
      </p:sp>
    </p:spTree>
    <p:extLst>
      <p:ext uri="{BB962C8B-B14F-4D97-AF65-F5344CB8AC3E}">
        <p14:creationId xmlns:p14="http://schemas.microsoft.com/office/powerpoint/2010/main" val="249871557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269240" y="1162136"/>
            <a:ext cx="11655840" cy="2008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739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umber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269240" y="1162136"/>
            <a:ext cx="11655840" cy="2008755"/>
          </a:xfrm>
        </p:spPr>
        <p:txBody>
          <a:bodyPr/>
          <a:lstStyle>
            <a:lvl1pPr marL="333058" indent="-333058">
              <a:buFont typeface="+mj-lt"/>
              <a:buAutoNum type="arabicPeriod"/>
              <a:defRPr/>
            </a:lvl1pPr>
            <a:lvl2pPr marL="725258" indent="-272361">
              <a:buFont typeface="+mj-lt"/>
              <a:buAutoNum type="alphaLcPeriod"/>
              <a:defRPr/>
            </a:lvl2pPr>
            <a:lvl3pPr marL="1006956" indent="-221001">
              <a:buFont typeface="+mj-lt"/>
              <a:buAutoNum type="romanLcPeriod"/>
              <a:defRPr/>
            </a:lvl3pPr>
            <a:lvl4pPr marL="1229513" indent="-219445">
              <a:buFont typeface="+mj-lt"/>
              <a:buAutoNum type="arabicParenR"/>
              <a:defRPr/>
            </a:lvl4pPr>
            <a:lvl5pPr marL="1459853" indent="-224114">
              <a:buFont typeface="+mj-lt"/>
              <a:buAutoNum type="alphaLcParen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35744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05805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Dark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a:t>Section title</a:t>
            </a:r>
          </a:p>
        </p:txBody>
      </p:sp>
    </p:spTree>
    <p:extLst>
      <p:ext uri="{BB962C8B-B14F-4D97-AF65-F5344CB8AC3E}">
        <p14:creationId xmlns:p14="http://schemas.microsoft.com/office/powerpoint/2010/main" val="4118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8B5AA9-0EB3-475B-A083-7DF0D449A449}"/>
              </a:ext>
            </a:extLst>
          </p:cNvPr>
          <p:cNvSpPr>
            <a:spLocks noGrp="1"/>
          </p:cNvSpPr>
          <p:nvPr>
            <p:ph type="dt" sz="half" idx="10"/>
          </p:nvPr>
        </p:nvSpPr>
        <p:spPr/>
        <p:txBody>
          <a:bodyPr/>
          <a:lstStyle/>
          <a:p>
            <a:fld id="{4F99A317-C4A5-4888-8716-7D16897115CC}" type="datetimeFigureOut">
              <a:rPr lang="en-US" smtClean="0"/>
              <a:t>4/9/2018</a:t>
            </a:fld>
            <a:endParaRPr lang="en-US"/>
          </a:p>
        </p:txBody>
      </p:sp>
      <p:sp>
        <p:nvSpPr>
          <p:cNvPr id="3" name="Footer Placeholder 2">
            <a:extLst>
              <a:ext uri="{FF2B5EF4-FFF2-40B4-BE49-F238E27FC236}">
                <a16:creationId xmlns:a16="http://schemas.microsoft.com/office/drawing/2014/main" id="{F16A1A80-EBF3-494C-8B3B-9F706F4A8F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2D97FA-7DE1-4C08-B5B5-4A46FCF8ED11}"/>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4639401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Light Blue">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a:t>Section title</a:t>
            </a:r>
          </a:p>
        </p:txBody>
      </p:sp>
    </p:spTree>
    <p:extLst>
      <p:ext uri="{BB962C8B-B14F-4D97-AF65-F5344CB8AC3E}">
        <p14:creationId xmlns:p14="http://schemas.microsoft.com/office/powerpoint/2010/main" val="1506952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4518111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4241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3430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2358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0818" y="2721590"/>
            <a:ext cx="11277600" cy="1325563"/>
          </a:xfrm>
        </p:spPr>
        <p:txBody>
          <a:bodyPr>
            <a:noAutofit/>
          </a:bodyPr>
          <a:lstStyle>
            <a:lvl1pPr>
              <a:defRPr>
                <a:solidFill>
                  <a:schemeClr val="bg1"/>
                </a:solidFill>
              </a:defRPr>
            </a:lvl1pPr>
          </a:lstStyle>
          <a:p>
            <a:r>
              <a:rPr lang="en-US"/>
              <a:t>Thank you! (Closing Slide)</a:t>
            </a:r>
          </a:p>
        </p:txBody>
      </p:sp>
      <p:sp>
        <p:nvSpPr>
          <p:cNvPr id="5" name="Text Box 3"/>
          <p:cNvSpPr txBox="1">
            <a:spLocks noChangeArrowheads="1"/>
          </p:cNvSpPr>
          <p:nvPr userDrawn="1"/>
        </p:nvSpPr>
        <p:spPr bwMode="blackWhite">
          <a:xfrm>
            <a:off x="283400" y="5744418"/>
            <a:ext cx="10283371" cy="830659"/>
          </a:xfrm>
          <a:prstGeom prst="rect">
            <a:avLst/>
          </a:prstGeom>
          <a:noFill/>
          <a:ln w="12700">
            <a:noFill/>
            <a:miter lim="800000"/>
            <a:headEnd type="none" w="sm" len="sm"/>
            <a:tailEnd type="none" w="sm" len="sm"/>
          </a:ln>
          <a:effectLst/>
        </p:spPr>
        <p:txBody>
          <a:bodyPr vert="horz" wrap="square" lIns="171241" tIns="136993" rIns="171241" bIns="136993" numCol="1" anchor="t" anchorCtr="0" compatLnSpc="1">
            <a:prstTxWarp prst="textNoShape">
              <a:avLst/>
            </a:prstTxWarp>
            <a:spAutoFit/>
          </a:bodyPr>
          <a:lstStyle/>
          <a:p>
            <a:pPr defTabSz="872996" eaLnBrk="0" hangingPunct="0"/>
            <a:r>
              <a:rPr lang="en-US" sz="900">
                <a:gradFill>
                  <a:gsLst>
                    <a:gs pos="0">
                      <a:srgbClr val="FFFFFF"/>
                    </a:gs>
                    <a:gs pos="100000">
                      <a:srgbClr val="FFFFFF"/>
                    </a:gs>
                  </a:gsLst>
                  <a:lin ang="5400000" scaled="0"/>
                </a:gradFill>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990" y="479425"/>
            <a:ext cx="2230243" cy="479425"/>
          </a:xfrm>
          <a:prstGeom prst="rect">
            <a:avLst/>
          </a:prstGeom>
        </p:spPr>
      </p:pic>
    </p:spTree>
    <p:extLst>
      <p:ext uri="{BB962C8B-B14F-4D97-AF65-F5344CB8AC3E}">
        <p14:creationId xmlns:p14="http://schemas.microsoft.com/office/powerpoint/2010/main" val="147407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687"/>
            <a:fld id="{350DE342-D4AC-4E23-8642-C9E9A95F063C}" type="datetimeFigureOut">
              <a:rPr lang="en-US" smtClean="0">
                <a:solidFill>
                  <a:prstClr val="black">
                    <a:tint val="75000"/>
                  </a:prstClr>
                </a:solidFill>
              </a:rPr>
              <a:pPr defTabSz="1087687"/>
              <a:t>4/9/2018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68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687"/>
            <a:fld id="{66F619C3-7D96-4230-A702-E5C0C4C46E62}" type="slidenum">
              <a:rPr lang="en-US" smtClean="0">
                <a:solidFill>
                  <a:prstClr val="black">
                    <a:tint val="75000"/>
                  </a:prstClr>
                </a:solidFill>
              </a:rPr>
              <a:pPr defTabSz="1087687"/>
              <a:t>‹#›</a:t>
            </a:fld>
            <a:endParaRPr lang="en-US">
              <a:solidFill>
                <a:prstClr val="black">
                  <a:tint val="75000"/>
                </a:prstClr>
              </a:solidFill>
            </a:endParaRPr>
          </a:p>
        </p:txBody>
      </p:sp>
    </p:spTree>
    <p:extLst>
      <p:ext uri="{BB962C8B-B14F-4D97-AF65-F5344CB8AC3E}">
        <p14:creationId xmlns:p14="http://schemas.microsoft.com/office/powerpoint/2010/main" val="3409557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540244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855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1364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679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F1D4-B438-4DAA-9F14-C6999D6BE0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0FB369-F62B-40DF-B817-AB2BDD2302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307A29-BFBC-4768-9B69-94B80FE39C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80430F-6475-4C3D-86A3-9E62306EB3F6}"/>
              </a:ext>
            </a:extLst>
          </p:cNvPr>
          <p:cNvSpPr>
            <a:spLocks noGrp="1"/>
          </p:cNvSpPr>
          <p:nvPr>
            <p:ph type="dt" sz="half" idx="10"/>
          </p:nvPr>
        </p:nvSpPr>
        <p:spPr/>
        <p:txBody>
          <a:bodyPr/>
          <a:lstStyle/>
          <a:p>
            <a:fld id="{4F99A317-C4A5-4888-8716-7D16897115CC}" type="datetimeFigureOut">
              <a:rPr lang="en-US" smtClean="0"/>
              <a:t>4/9/2018</a:t>
            </a:fld>
            <a:endParaRPr lang="en-US"/>
          </a:p>
        </p:txBody>
      </p:sp>
      <p:sp>
        <p:nvSpPr>
          <p:cNvPr id="6" name="Footer Placeholder 5">
            <a:extLst>
              <a:ext uri="{FF2B5EF4-FFF2-40B4-BE49-F238E27FC236}">
                <a16:creationId xmlns:a16="http://schemas.microsoft.com/office/drawing/2014/main" id="{1F20E618-34FB-42D1-B12A-F416F2FBBD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E8232-7D2C-4D6E-AB82-30F417C2F3DE}"/>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41806580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1483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024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46718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19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219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4492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67389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161753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4366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38788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EE59-AA73-4D9A-9A83-5E84A46D35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92F757-403D-445C-A785-7B64457A5A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CCEF51-FE26-4D91-B25C-D5DA8449C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F5ABD6-D7C9-43CC-B3DF-A29B1F0CDBD1}"/>
              </a:ext>
            </a:extLst>
          </p:cNvPr>
          <p:cNvSpPr>
            <a:spLocks noGrp="1"/>
          </p:cNvSpPr>
          <p:nvPr>
            <p:ph type="dt" sz="half" idx="10"/>
          </p:nvPr>
        </p:nvSpPr>
        <p:spPr/>
        <p:txBody>
          <a:bodyPr/>
          <a:lstStyle/>
          <a:p>
            <a:fld id="{4F99A317-C4A5-4888-8716-7D16897115CC}" type="datetimeFigureOut">
              <a:rPr lang="en-US" smtClean="0"/>
              <a:t>4/9/2018</a:t>
            </a:fld>
            <a:endParaRPr lang="en-US"/>
          </a:p>
        </p:txBody>
      </p:sp>
      <p:sp>
        <p:nvSpPr>
          <p:cNvPr id="6" name="Footer Placeholder 5">
            <a:extLst>
              <a:ext uri="{FF2B5EF4-FFF2-40B4-BE49-F238E27FC236}">
                <a16:creationId xmlns:a16="http://schemas.microsoft.com/office/drawing/2014/main" id="{625D09E9-0552-468B-9DF6-BE0CCF9FD0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EE829-F553-4E4F-8DA2-4F52296C3C02}"/>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33406820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7150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836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83001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903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046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04715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42359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8307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75776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94655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10.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4" Type="http://schemas.openxmlformats.org/officeDocument/2006/relationships/image" Target="../media/image16.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theme" Target="../theme/theme12.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theme" Target="../theme/theme13.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theme" Target="../theme/theme1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theme" Target="../theme/theme15.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image" Target="../media/image37.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image" Target="../media/image16.png"/><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theme" Target="../theme/theme16.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image" Target="../media/image16.png"/><Relationship Id="rId5" Type="http://schemas.openxmlformats.org/officeDocument/2006/relationships/slideLayout" Target="../slideLayouts/slideLayout57.xml"/><Relationship Id="rId10" Type="http://schemas.openxmlformats.org/officeDocument/2006/relationships/theme" Target="../theme/theme5.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4" Type="http://schemas.openxmlformats.org/officeDocument/2006/relationships/image" Target="../media/image1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16.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7.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75.xml"/><Relationship Id="rId1"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CEAEBD-2C98-4AB9-B29C-B447472DE7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8F0EFF-DD9C-494B-82C7-0383FE9BD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0D70E-A71A-4B41-899E-0FCE96C8D7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9A317-C4A5-4888-8716-7D16897115CC}" type="datetimeFigureOut">
              <a:rPr lang="en-US" smtClean="0"/>
              <a:t>4/9/2018</a:t>
            </a:fld>
            <a:endParaRPr lang="en-US"/>
          </a:p>
        </p:txBody>
      </p:sp>
      <p:sp>
        <p:nvSpPr>
          <p:cNvPr id="5" name="Footer Placeholder 4">
            <a:extLst>
              <a:ext uri="{FF2B5EF4-FFF2-40B4-BE49-F238E27FC236}">
                <a16:creationId xmlns:a16="http://schemas.microsoft.com/office/drawing/2014/main" id="{3F67E93A-E8C0-4C29-AD17-C9B11A8E1C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02F6D2-67E6-4D2D-A8FA-007C6D76AC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27A0F0-0C16-4C5A-A8F5-85129C80FE47}" type="slidenum">
              <a:rPr lang="en-US" smtClean="0"/>
              <a:t>‹#›</a:t>
            </a:fld>
            <a:endParaRPr lang="en-US"/>
          </a:p>
        </p:txBody>
      </p:sp>
    </p:spTree>
    <p:extLst>
      <p:ext uri="{BB962C8B-B14F-4D97-AF65-F5344CB8AC3E}">
        <p14:creationId xmlns:p14="http://schemas.microsoft.com/office/powerpoint/2010/main" val="2735924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4/9/2018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1498406522"/>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863583265"/>
      </p:ext>
    </p:extLst>
  </p:cSld>
  <p:clrMap bg1="dk1" tx1="lt1" bg2="dk2" tx2="lt2" accent1="accent1" accent2="accent2" accent3="accent3" accent4="accent4" accent5="accent5" accent6="accent6" hlink="hlink" folHlink="folHlink"/>
  <p:sldLayoutIdLst>
    <p:sldLayoutId id="2147483815" r:id="rId1"/>
    <p:sldLayoutId id="2147483816"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817BCF1-EDE9-46B3-A8B3-659212B54243}" type="datetimeFigureOut">
              <a:rPr lang="en-US" smtClean="0"/>
              <a:t>4/9/2018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65747679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61625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6784484"/>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1200">
                <a:solidFill>
                  <a:srgbClr val="289FD7"/>
                </a:solidFill>
                <a:latin typeface="+mj-lt"/>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730382651"/>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Ls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052905391"/>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40281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6038938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0" cy="205203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9172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4" r:id="rId6"/>
  </p:sldLayoutIdLst>
  <p:transition>
    <p:fade/>
  </p:transition>
  <p:txStyles>
    <p:titleStyle>
      <a:lvl1pPr algn="l" defTabSz="91441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62" marR="0" indent="-336162" algn="l" defTabSz="91441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19" marR="0" indent="-236557" algn="l" defTabSz="9144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76"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81"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89"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62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35"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8"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4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0" rtl="0" eaLnBrk="1" latinLnBrk="0" hangingPunct="1">
        <a:defRPr sz="1765" kern="1200">
          <a:solidFill>
            <a:schemeClr val="tx1"/>
          </a:solidFill>
          <a:latin typeface="+mn-lt"/>
          <a:ea typeface="+mn-ea"/>
          <a:cs typeface="+mn-cs"/>
        </a:defRPr>
      </a:lvl1pPr>
      <a:lvl2pPr marL="457205" algn="l" defTabSz="914410" rtl="0" eaLnBrk="1" latinLnBrk="0" hangingPunct="1">
        <a:defRPr sz="1765" kern="1200">
          <a:solidFill>
            <a:schemeClr val="tx1"/>
          </a:solidFill>
          <a:latin typeface="+mn-lt"/>
          <a:ea typeface="+mn-ea"/>
          <a:cs typeface="+mn-cs"/>
        </a:defRPr>
      </a:lvl2pPr>
      <a:lvl3pPr marL="914410" algn="l" defTabSz="914410" rtl="0" eaLnBrk="1" latinLnBrk="0" hangingPunct="1">
        <a:defRPr sz="1765" kern="1200">
          <a:solidFill>
            <a:schemeClr val="tx1"/>
          </a:solidFill>
          <a:latin typeface="+mn-lt"/>
          <a:ea typeface="+mn-ea"/>
          <a:cs typeface="+mn-cs"/>
        </a:defRPr>
      </a:lvl3pPr>
      <a:lvl4pPr marL="1371616" algn="l" defTabSz="914410" rtl="0" eaLnBrk="1" latinLnBrk="0" hangingPunct="1">
        <a:defRPr sz="1765" kern="1200">
          <a:solidFill>
            <a:schemeClr val="tx1"/>
          </a:solidFill>
          <a:latin typeface="+mn-lt"/>
          <a:ea typeface="+mn-ea"/>
          <a:cs typeface="+mn-cs"/>
        </a:defRPr>
      </a:lvl4pPr>
      <a:lvl5pPr marL="1828820" algn="l" defTabSz="914410" rtl="0" eaLnBrk="1" latinLnBrk="0" hangingPunct="1">
        <a:defRPr sz="1765" kern="1200">
          <a:solidFill>
            <a:schemeClr val="tx1"/>
          </a:solidFill>
          <a:latin typeface="+mn-lt"/>
          <a:ea typeface="+mn-ea"/>
          <a:cs typeface="+mn-cs"/>
        </a:defRPr>
      </a:lvl5pPr>
      <a:lvl6pPr marL="2286028" algn="l" defTabSz="914410" rtl="0" eaLnBrk="1" latinLnBrk="0" hangingPunct="1">
        <a:defRPr sz="1765" kern="1200">
          <a:solidFill>
            <a:schemeClr val="tx1"/>
          </a:solidFill>
          <a:latin typeface="+mn-lt"/>
          <a:ea typeface="+mn-ea"/>
          <a:cs typeface="+mn-cs"/>
        </a:defRPr>
      </a:lvl6pPr>
      <a:lvl7pPr marL="2743230" algn="l" defTabSz="914410" rtl="0" eaLnBrk="1" latinLnBrk="0" hangingPunct="1">
        <a:defRPr sz="1765" kern="1200">
          <a:solidFill>
            <a:schemeClr val="tx1"/>
          </a:solidFill>
          <a:latin typeface="+mn-lt"/>
          <a:ea typeface="+mn-ea"/>
          <a:cs typeface="+mn-cs"/>
        </a:defRPr>
      </a:lvl7pPr>
      <a:lvl8pPr marL="3200437" algn="l" defTabSz="914410" rtl="0" eaLnBrk="1" latinLnBrk="0" hangingPunct="1">
        <a:defRPr sz="1765" kern="1200">
          <a:solidFill>
            <a:schemeClr val="tx1"/>
          </a:solidFill>
          <a:latin typeface="+mn-lt"/>
          <a:ea typeface="+mn-ea"/>
          <a:cs typeface="+mn-cs"/>
        </a:defRPr>
      </a:lvl8pPr>
      <a:lvl9pPr marL="3657642" algn="l" defTabSz="91441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24852410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5" r:id="rId7"/>
    <p:sldLayoutId id="2147483756" r:id="rId8"/>
    <p:sldLayoutId id="2147483757" r:id="rId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4133138841"/>
      </p:ext>
    </p:extLst>
  </p:cSld>
  <p:clrMap bg1="dk1" tx1="lt1" bg2="dk2" tx2="lt2" accent1="accent1" accent2="accent2" accent3="accent3" accent4="accent4" accent5="accent5" accent6="accent6" hlink="hlink" folHlink="folHlink"/>
  <p:sldLayoutIdLst>
    <p:sldLayoutId id="2147483759" r:id="rId1"/>
    <p:sldLayoutId id="2147483760" r:id="rId2"/>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8112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60" y="1201075"/>
            <a:ext cx="11653520" cy="2008755"/>
          </a:xfrm>
          <a:prstGeom prst="rect">
            <a:avLst/>
          </a:prstGeom>
        </p:spPr>
        <p:txBody>
          <a:bodyPr vert="horz" wrap="square" lIns="146304" tIns="91440" rIns="146304" bIns="91440" rtlCol="0" anchor="t">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
        <p:nvSpPr>
          <p:cNvPr id="3" name="Footer Placeholder 2"/>
          <p:cNvSpPr>
            <a:spLocks noGrp="1"/>
          </p:cNvSpPr>
          <p:nvPr>
            <p:ph type="ftr" sz="quarter" idx="3"/>
          </p:nvPr>
        </p:nvSpPr>
        <p:spPr>
          <a:xfrm>
            <a:off x="4038583" y="6554405"/>
            <a:ext cx="4114839" cy="210144"/>
          </a:xfrm>
          <a:prstGeom prst="rect">
            <a:avLst/>
          </a:prstGeom>
        </p:spPr>
        <p:txBody>
          <a:bodyPr vert="horz" lIns="91440" tIns="45720" rIns="91440" bIns="45720" rtlCol="0" anchor="ctr"/>
          <a:lstStyle>
            <a:lvl1pPr algn="ctr">
              <a:defRPr sz="1176">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359007868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1" r:id="rId9"/>
    <p:sldLayoutId id="2147483772" r:id="rId10"/>
  </p:sldLayoutIdLst>
  <p:transition>
    <p:fade/>
  </p:transition>
  <p:hf sldNum="0" hd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lang="en-US" sz="3137" kern="1200" spc="0" baseline="0" dirty="0" smtClean="0">
          <a:gradFill>
            <a:gsLst>
              <a:gs pos="1250">
                <a:schemeClr val="tx1"/>
              </a:gs>
              <a:gs pos="100000">
                <a:schemeClr val="tx1"/>
              </a:gs>
            </a:gsLst>
            <a:lin ang="5400000" scaled="0"/>
          </a:gradFill>
          <a:latin typeface="+mj-lt"/>
          <a:ea typeface="+mn-ea"/>
          <a:cs typeface="+mn-cs"/>
        </a:defRPr>
      </a:lvl1pPr>
      <a:lvl2pPr marL="670786" marR="0" indent="-217888" algn="l" defTabSz="914437" rtl="0" eaLnBrk="1" fontAlgn="auto" latinLnBrk="0" hangingPunct="1">
        <a:lnSpc>
          <a:spcPct val="90000"/>
        </a:lnSpc>
        <a:spcBef>
          <a:spcPct val="20000"/>
        </a:spcBef>
        <a:spcAft>
          <a:spcPts val="0"/>
        </a:spcAft>
        <a:buClrTx/>
        <a:buSzPct val="110000"/>
        <a:buFont typeface="Segoe UI" panose="020B0502040204020203" pitchFamily="34" charset="0"/>
        <a:buChar char="◦"/>
        <a:tabLst/>
        <a:defRPr sz="2353" kern="1200" spc="0" baseline="0">
          <a:gradFill>
            <a:gsLst>
              <a:gs pos="1250">
                <a:schemeClr val="tx1"/>
              </a:gs>
              <a:gs pos="100000">
                <a:schemeClr val="tx1"/>
              </a:gs>
            </a:gsLst>
            <a:lin ang="5400000" scaled="0"/>
          </a:gradFill>
          <a:latin typeface="+mj-lt"/>
          <a:ea typeface="+mn-ea"/>
          <a:cs typeface="+mn-cs"/>
        </a:defRPr>
      </a:lvl2pPr>
      <a:lvl3pPr marL="949371" marR="0" indent="-217888" algn="l" defTabSz="914437" rtl="0" eaLnBrk="1" fontAlgn="auto" latinLnBrk="0" hangingPunct="1">
        <a:lnSpc>
          <a:spcPct val="90000"/>
        </a:lnSpc>
        <a:spcBef>
          <a:spcPct val="20000"/>
        </a:spcBef>
        <a:spcAft>
          <a:spcPts val="0"/>
        </a:spcAft>
        <a:buClrTx/>
        <a:buSzPct val="90000"/>
        <a:buFont typeface="Segoe UI" panose="020B0502040204020203" pitchFamily="34" charset="0"/>
        <a:buChar char="‒"/>
        <a:tabLst/>
        <a:defRPr sz="1961" kern="1200" spc="0" baseline="0">
          <a:gradFill>
            <a:gsLst>
              <a:gs pos="1250">
                <a:schemeClr val="tx1"/>
              </a:gs>
              <a:gs pos="100000">
                <a:schemeClr val="tx1"/>
              </a:gs>
            </a:gsLst>
            <a:lin ang="5400000" scaled="0"/>
          </a:gradFill>
          <a:latin typeface="+mj-lt"/>
          <a:ea typeface="+mn-ea"/>
          <a:cs typeface="+mn-cs"/>
        </a:defRPr>
      </a:lvl3pPr>
      <a:lvl4pPr marL="1175041" marR="0" indent="-164973"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j-lt"/>
          <a:ea typeface="+mn-ea"/>
          <a:cs typeface="+mn-cs"/>
        </a:defRPr>
      </a:lvl4pPr>
      <a:lvl5pPr marL="1400712" marR="0" indent="-164973"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j-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125"/>
            <a:ext cx="11277600" cy="1325563"/>
          </a:xfrm>
          <a:prstGeom prst="rect">
            <a:avLst/>
          </a:prstGeom>
        </p:spPr>
        <p:txBody>
          <a:bodyPr vert="horz" lIns="137160" tIns="137160" rIns="137160" bIns="137160" rtlCol="0" anchor="ctr">
            <a:normAutofit/>
          </a:bodyPr>
          <a:lstStyle/>
          <a:p>
            <a:r>
              <a:rPr lang="en-US"/>
              <a:t>Click to edit Master title style</a:t>
            </a:r>
          </a:p>
        </p:txBody>
      </p:sp>
      <p:sp>
        <p:nvSpPr>
          <p:cNvPr id="7" name="Text Placeholder 2"/>
          <p:cNvSpPr>
            <a:spLocks noGrp="1"/>
          </p:cNvSpPr>
          <p:nvPr>
            <p:ph type="body" idx="1"/>
          </p:nvPr>
        </p:nvSpPr>
        <p:spPr>
          <a:xfrm>
            <a:off x="457200" y="1825625"/>
            <a:ext cx="11277600" cy="4342996"/>
          </a:xfrm>
          <a:prstGeom prst="rect">
            <a:avLst/>
          </a:prstGeom>
        </p:spPr>
        <p:txBody>
          <a:bodyPr vert="horz" lIns="137160" tIns="137160" rIns="137160" bIns="137160" rtlCol="0">
            <a:normAutofit/>
          </a:bodyPr>
          <a:lstStyle/>
          <a:p>
            <a:pPr lvl="0"/>
            <a:r>
              <a:rPr lang="en-US"/>
              <a:t>Click to edit Master text styles</a:t>
            </a:r>
          </a:p>
          <a:p>
            <a:pPr lvl="1"/>
            <a:r>
              <a:rPr lang="en-US"/>
              <a:t>First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818770"/>
      </p:ext>
    </p:extLst>
  </p:cSld>
  <p:clrMap bg1="lt1" tx1="dk1" bg2="lt2" tx2="dk2" accent1="accent1" accent2="accent2" accent3="accent3" accent4="accent4" accent5="accent5" accent6="accent6" hlink="hlink" folHlink="folHlink"/>
  <p:sldLayoutIdLst>
    <p:sldLayoutId id="2147483775" r:id="rId1"/>
    <p:sldLayoutId id="2147483776" r:id="rId2"/>
  </p:sldLayoutIdLst>
  <p:hf hdr="0" ftr="0" dt="0"/>
  <p:txStyles>
    <p:titleStyle>
      <a:lvl1pPr algn="l" defTabSz="914400" rtl="0" eaLnBrk="1" latinLnBrk="0" hangingPunct="1">
        <a:lnSpc>
          <a:spcPct val="90000"/>
        </a:lnSpc>
        <a:spcBef>
          <a:spcPct val="0"/>
        </a:spcBef>
        <a:buNone/>
        <a:defRPr sz="3600" kern="1200" spc="-30" baseline="0">
          <a:solidFill>
            <a:schemeClr val="accent1"/>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8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20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493195641"/>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hyperlink" Target="https://marketplace.visualstudio.com/items?itemName=samcogan.arm-snippets"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urerm-ps?view=azurermps-5.4.0"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azure.microsoft.com/en-us/features/storage-explor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1.xml"/></Relationships>
</file>

<file path=ppt/slides/_rels/slide2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52.xml"/><Relationship Id="rId6" Type="http://schemas.openxmlformats.org/officeDocument/2006/relationships/image" Target="../media/image64.jpe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hyperlink" Target="https://www.terraform.io/docs/providers/azurerm/" TargetMode="External"/><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2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hyperlink" Target="https://aka.ms/azpacker"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virtual-machines/linux/ansible-create-complete-vm" TargetMode="External"/><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26.xml"/><Relationship Id="rId6" Type="http://schemas.openxmlformats.org/officeDocument/2006/relationships/image" Target="../media/image72.png"/><Relationship Id="rId5" Type="http://schemas.openxmlformats.org/officeDocument/2006/relationships/hyperlink" Target="https://www.chef.io/implementations/azure/" TargetMode="External"/><Relationship Id="rId4" Type="http://schemas.openxmlformats.org/officeDocument/2006/relationships/hyperlink" Target="https://docs.ansible.com/ansible/guide_azure.html"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plugins.jenkins.io/azure-vm-agents" TargetMode="External"/><Relationship Id="rId7" Type="http://schemas.openxmlformats.org/officeDocument/2006/relationships/hyperlink" Target="https://www.spinnaker.io/guides/tutorials/codelabs/azure-kubernetes-source-to-prod/" TargetMode="External"/><Relationship Id="rId2" Type="http://schemas.openxmlformats.org/officeDocument/2006/relationships/notesSlide" Target="../notesSlides/notesSlide28.xml"/><Relationship Id="rId1" Type="http://schemas.openxmlformats.org/officeDocument/2006/relationships/slideLayout" Target="../slideLayouts/slideLayout126.xml"/><Relationship Id="rId6" Type="http://schemas.openxmlformats.org/officeDocument/2006/relationships/hyperlink" Target="https://www.spinnaker.io/guides/tutorials/codelabs/azure-vmss-source-to-prod/" TargetMode="External"/><Relationship Id="rId5" Type="http://schemas.openxmlformats.org/officeDocument/2006/relationships/hyperlink" Target="http://aka.ms/azjenkinshub" TargetMode="External"/><Relationship Id="rId4" Type="http://schemas.openxmlformats.org/officeDocument/2006/relationships/hyperlink" Target="https://aka.ms/jenkins-on-azure" TargetMode="External"/><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26.xml"/><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1.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3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162.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6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9.xml"/></Relationships>
</file>

<file path=ppt/slides/_rels/slide3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6.xml"/><Relationship Id="rId1" Type="http://schemas.openxmlformats.org/officeDocument/2006/relationships/slideLayout" Target="../slideLayouts/slideLayout1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39.xml"/><Relationship Id="rId1" Type="http://schemas.openxmlformats.org/officeDocument/2006/relationships/slideLayout" Target="../slideLayouts/slideLayout17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8.xml"/></Relationships>
</file>

<file path=ppt/slides/_rels/slide4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41.xml"/><Relationship Id="rId1" Type="http://schemas.openxmlformats.org/officeDocument/2006/relationships/slideLayout" Target="../slideLayouts/slideLayout18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7.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49.xml"/><Relationship Id="rId1" Type="http://schemas.openxmlformats.org/officeDocument/2006/relationships/slideLayout" Target="../slideLayouts/slideLayout147.xml"/><Relationship Id="rId5" Type="http://schemas.openxmlformats.org/officeDocument/2006/relationships/hyperlink" Target="http://aka.ms/azuretools" TargetMode="External"/><Relationship Id="rId4" Type="http://schemas.openxmlformats.org/officeDocument/2006/relationships/hyperlink" Target="https://docs.microsoft.com/en-us/azure/templat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 TargetMode="External"/><Relationship Id="rId2" Type="http://schemas.openxmlformats.org/officeDocument/2006/relationships/notesSlide" Target="../notesSlides/notesSlide51.xml"/><Relationship Id="rId1" Type="http://schemas.openxmlformats.org/officeDocument/2006/relationships/slideLayout" Target="../slideLayouts/slideLayout10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1.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concat" TargetMode="External"/><Relationship Id="rId2" Type="http://schemas.openxmlformats.org/officeDocument/2006/relationships/notesSlide" Target="../notesSlides/notesSlide53.xml"/><Relationship Id="rId1" Type="http://schemas.openxmlformats.org/officeDocument/2006/relationships/slideLayout" Target="../slideLayouts/slideLayout100.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10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1.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comparison" TargetMode="External"/><Relationship Id="rId2" Type="http://schemas.openxmlformats.org/officeDocument/2006/relationships/notesSlide" Target="../notesSlides/notesSlide56.xml"/><Relationship Id="rId1" Type="http://schemas.openxmlformats.org/officeDocument/2006/relationships/slideLayout" Target="../slideLayouts/slideLayout100.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10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105.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100.xml"/><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0.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100.xml"/><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1.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string" TargetMode="External"/><Relationship Id="rId2" Type="http://schemas.openxmlformats.org/officeDocument/2006/relationships/notesSlide" Target="../notesSlides/notesSlide68.xml"/><Relationship Id="rId1" Type="http://schemas.openxmlformats.org/officeDocument/2006/relationships/slideLayout" Target="../slideLayouts/slideLayout10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0.xml"/></Relationships>
</file>

<file path=ppt/slides/_rels/slide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73.xml"/><Relationship Id="rId1" Type="http://schemas.openxmlformats.org/officeDocument/2006/relationships/slideLayout" Target="../slideLayouts/slideLayout147.xml"/></Relationships>
</file>

<file path=ppt/slides/_rels/slide74.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 TargetMode="External"/><Relationship Id="rId2" Type="http://schemas.openxmlformats.org/officeDocument/2006/relationships/notesSlide" Target="../notesSlides/notesSlide74.xml"/><Relationship Id="rId1" Type="http://schemas.openxmlformats.org/officeDocument/2006/relationships/slideLayout" Target="../slideLayouts/slideLayout10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3" Type="http://schemas.openxmlformats.org/officeDocument/2006/relationships/hyperlink" Target="https://raw.githubusercontent.com/albertwo1978/training-events/master/p20-arm/scripts/install_apache.sh" TargetMode="External"/><Relationship Id="rId2" Type="http://schemas.openxmlformats.org/officeDocument/2006/relationships/notesSlide" Target="../notesSlides/notesSlide76.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raw.githubusercontent.com/albertwo1978/training-events/master/p20-arm/scripts/install_apache_vmss.sh" TargetMode="External"/><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7.xml"/><Relationship Id="rId1" Type="http://schemas.openxmlformats.org/officeDocument/2006/relationships/slideLayout" Target="../slideLayouts/slideLayout30.xml"/><Relationship Id="rId4" Type="http://schemas.microsoft.com/office/2007/relationships/hdphoto" Target="../media/hdphoto2.wdp"/></Relationships>
</file>

<file path=ppt/slides/_rels/slide8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generated with high confidence">
            <a:extLst>
              <a:ext uri="{FF2B5EF4-FFF2-40B4-BE49-F238E27FC236}">
                <a16:creationId xmlns:a16="http://schemas.microsoft.com/office/drawing/2014/main" id="{202A1D92-F188-4C00-9F7A-D9DCE5D492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714" y="1234917"/>
            <a:ext cx="6558076" cy="5298469"/>
          </a:xfrm>
          <a:prstGeom prst="rect">
            <a:avLst/>
          </a:prstGeom>
        </p:spPr>
      </p:pic>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838200" y="185375"/>
            <a:ext cx="10515600" cy="1325563"/>
          </a:xfrm>
        </p:spPr>
        <p:txBody>
          <a:bodyPr>
            <a:normAutofit/>
          </a:bodyPr>
          <a:lstStyle/>
          <a:p>
            <a:pPr algn="ctr"/>
            <a:r>
              <a:rPr lang="en-US" sz="8000" dirty="0">
                <a:solidFill>
                  <a:srgbClr val="002060"/>
                </a:solidFill>
                <a:latin typeface="JACKPORT COLLEGE NCV" panose="02000506020000020004" pitchFamily="2" charset="0"/>
              </a:rPr>
              <a:t>P20 Virtual Hackathon #3</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1510938"/>
            <a:ext cx="10515600" cy="4351338"/>
          </a:xfrm>
        </p:spPr>
        <p:txBody>
          <a:bodyPr/>
          <a:lstStyle/>
          <a:p>
            <a:pPr marL="0" indent="0" algn="ctr">
              <a:buNone/>
            </a:pPr>
            <a:r>
              <a:rPr lang="en-US" sz="4000" b="1" dirty="0">
                <a:solidFill>
                  <a:srgbClr val="FFC000"/>
                </a:solidFill>
                <a:latin typeface="Segoe UI Light" panose="020B0502040204020203" pitchFamily="34" charset="0"/>
                <a:cs typeface="Segoe UI Light" panose="020B0502040204020203" pitchFamily="34" charset="0"/>
              </a:rPr>
              <a:t>Infrastructure as Code</a:t>
            </a: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Automation with ARM Templates</a:t>
            </a:r>
            <a:endParaRPr lang="en-US" dirty="0">
              <a:solidFill>
                <a:srgbClr val="FFC000"/>
              </a:solidFill>
              <a:latin typeface="Segoe UI Light" panose="020B0502040204020203" pitchFamily="34" charset="0"/>
              <a:cs typeface="Segoe UI Light" panose="020B0502040204020203" pitchFamily="34" charset="0"/>
            </a:endParaRP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March 20</a:t>
            </a:r>
            <a:r>
              <a:rPr lang="en-US" sz="2400" baseline="30000" dirty="0">
                <a:solidFill>
                  <a:srgbClr val="FFC000"/>
                </a:solidFill>
                <a:latin typeface="Segoe UI Light" panose="020B0502040204020203" pitchFamily="34" charset="0"/>
                <a:cs typeface="Segoe UI Light" panose="020B0502040204020203" pitchFamily="34" charset="0"/>
              </a:rPr>
              <a:t>th</a:t>
            </a:r>
            <a:r>
              <a:rPr lang="en-US" sz="2400" dirty="0">
                <a:solidFill>
                  <a:srgbClr val="FFC000"/>
                </a:solidFill>
                <a:latin typeface="Segoe UI Light" panose="020B0502040204020203" pitchFamily="34" charset="0"/>
                <a:cs typeface="Segoe UI Light" panose="020B0502040204020203" pitchFamily="34" charset="0"/>
              </a:rPr>
              <a:t>-22</a:t>
            </a:r>
            <a:r>
              <a:rPr lang="en-US" sz="2400" baseline="30000" dirty="0">
                <a:solidFill>
                  <a:srgbClr val="FFC000"/>
                </a:solidFill>
                <a:latin typeface="Segoe UI Light" panose="020B0502040204020203" pitchFamily="34" charset="0"/>
                <a:cs typeface="Segoe UI Light" panose="020B0502040204020203" pitchFamily="34" charset="0"/>
              </a:rPr>
              <a:t>nd</a:t>
            </a:r>
            <a:r>
              <a:rPr lang="en-US" sz="2400" dirty="0">
                <a:solidFill>
                  <a:srgbClr val="FFC000"/>
                </a:solidFill>
                <a:latin typeface="Segoe UI Light" panose="020B0502040204020203" pitchFamily="34" charset="0"/>
                <a:cs typeface="Segoe UI Light" panose="020B0502040204020203" pitchFamily="34" charset="0"/>
              </a:rPr>
              <a:t>, 2018</a:t>
            </a: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5C68939C-35CF-471B-B85E-BB46BCB319F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976346" y="1495530"/>
            <a:ext cx="633958" cy="1709481"/>
          </a:xfrm>
          <a:prstGeom prst="rect">
            <a:avLst/>
          </a:prstGeom>
        </p:spPr>
      </p:pic>
      <p:pic>
        <p:nvPicPr>
          <p:cNvPr id="8" name="Picture 7">
            <a:extLst>
              <a:ext uri="{FF2B5EF4-FFF2-40B4-BE49-F238E27FC236}">
                <a16:creationId xmlns:a16="http://schemas.microsoft.com/office/drawing/2014/main" id="{07D7A09F-D7D9-4804-9069-B05C54884E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85984" y="1262378"/>
            <a:ext cx="2012854" cy="2274525"/>
          </a:xfrm>
          <a:prstGeom prst="rect">
            <a:avLst/>
          </a:prstGeom>
        </p:spPr>
      </p:pic>
      <p:pic>
        <p:nvPicPr>
          <p:cNvPr id="9" name="Picture 8">
            <a:extLst>
              <a:ext uri="{FF2B5EF4-FFF2-40B4-BE49-F238E27FC236}">
                <a16:creationId xmlns:a16="http://schemas.microsoft.com/office/drawing/2014/main" id="{4A8AC47B-7DAD-4301-90F6-8BAEBF1540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23103" y="3401674"/>
            <a:ext cx="1826899" cy="1839243"/>
          </a:xfrm>
          <a:prstGeom prst="rect">
            <a:avLst/>
          </a:prstGeom>
        </p:spPr>
      </p:pic>
      <p:pic>
        <p:nvPicPr>
          <p:cNvPr id="7" name="Picture 6" descr="A picture containing vector graphics&#10;&#10;Description generated with high confidence">
            <a:extLst>
              <a:ext uri="{FF2B5EF4-FFF2-40B4-BE49-F238E27FC236}">
                <a16:creationId xmlns:a16="http://schemas.microsoft.com/office/drawing/2014/main" id="{7DAA74CE-DACB-48CA-B55C-CD3926BBB3B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92411" y="4883937"/>
            <a:ext cx="1339303" cy="1628592"/>
          </a:xfrm>
          <a:prstGeom prst="rect">
            <a:avLst/>
          </a:prstGeom>
        </p:spPr>
      </p:pic>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25492" y="3288342"/>
            <a:ext cx="5761006" cy="3245044"/>
          </a:xfrm>
          <a:prstGeom prst="rect">
            <a:avLst/>
          </a:prstGeom>
        </p:spPr>
      </p:pic>
    </p:spTree>
    <p:extLst>
      <p:ext uri="{BB962C8B-B14F-4D97-AF65-F5344CB8AC3E}">
        <p14:creationId xmlns:p14="http://schemas.microsoft.com/office/powerpoint/2010/main" val="114896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600" dirty="0">
                <a:solidFill>
                  <a:srgbClr val="002060"/>
                </a:solidFill>
                <a:latin typeface="JACKPORT COLLEGE NCV" panose="02000506020000020004" pitchFamily="2"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58D7E2-6859-465E-AC3B-AB710DD8E51C}"/>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666136" y="394622"/>
            <a:ext cx="10515600" cy="1325563"/>
          </a:xfrm>
        </p:spPr>
        <p:txBody>
          <a:bodyPr>
            <a:normAutofit fontScale="90000"/>
          </a:bodyPr>
          <a:lstStyle/>
          <a:p>
            <a:r>
              <a:rPr lang="en-US" sz="6600" dirty="0">
                <a:solidFill>
                  <a:schemeClr val="bg1"/>
                </a:solidFill>
                <a:latin typeface="JACKPORT COLLEGE NCV" panose="02000506020000020004" pitchFamily="2" charset="0"/>
              </a:rPr>
              <a:t>Logistics</a:t>
            </a:r>
            <a:br>
              <a:rPr lang="en-US" sz="6600" dirty="0">
                <a:solidFill>
                  <a:srgbClr val="002060"/>
                </a:solidFill>
                <a:latin typeface="JACKPORT COLLEGE NCV" panose="02000506020000020004" pitchFamily="2" charset="0"/>
              </a:rPr>
            </a:br>
            <a:r>
              <a:rPr lang="en-US" sz="3100" b="1" dirty="0">
                <a:solidFill>
                  <a:srgbClr val="FFFF00"/>
                </a:solidFill>
                <a:latin typeface="Segoe UI Light" panose="020B0502040204020203" pitchFamily="34" charset="0"/>
                <a:cs typeface="Segoe UI Light" panose="020B0502040204020203" pitchFamily="34" charset="0"/>
              </a:rPr>
              <a:t>Food</a:t>
            </a:r>
            <a:endParaRPr lang="en-US" sz="6600" b="1" dirty="0">
              <a:solidFill>
                <a:srgbClr val="FFFF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100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53A8-2AFC-4226-A85D-37B5EF0B306B}"/>
              </a:ext>
            </a:extLst>
          </p:cNvPr>
          <p:cNvSpPr>
            <a:spLocks noGrp="1"/>
          </p:cNvSpPr>
          <p:nvPr>
            <p:ph type="title"/>
          </p:nvPr>
        </p:nvSpPr>
        <p:spPr/>
        <p:txBody>
          <a:bodyPr>
            <a:normAutofit/>
          </a:bodyPr>
          <a:lstStyle/>
          <a:p>
            <a:r>
              <a:rPr lang="en-US" sz="6600" dirty="0">
                <a:solidFill>
                  <a:srgbClr val="002060"/>
                </a:solidFill>
                <a:latin typeface="JACKPORT COLLEGE NCV" panose="02000506020000020004" pitchFamily="2" charset="0"/>
              </a:rPr>
              <a:t>How This will Work…</a:t>
            </a:r>
          </a:p>
        </p:txBody>
      </p:sp>
      <p:sp>
        <p:nvSpPr>
          <p:cNvPr id="3" name="Content Placeholder 2">
            <a:extLst>
              <a:ext uri="{FF2B5EF4-FFF2-40B4-BE49-F238E27FC236}">
                <a16:creationId xmlns:a16="http://schemas.microsoft.com/office/drawing/2014/main" id="{0A4A862C-ADAF-495B-A250-CB60B15AC528}"/>
              </a:ext>
            </a:extLst>
          </p:cNvPr>
          <p:cNvSpPr>
            <a:spLocks noGrp="1"/>
          </p:cNvSpPr>
          <p:nvPr>
            <p:ph idx="1"/>
          </p:nvPr>
        </p:nvSpPr>
        <p:spPr/>
        <p:txBody>
          <a:bodyPr>
            <a:normAutofit/>
          </a:bodyPr>
          <a:lstStyle/>
          <a:p>
            <a:r>
              <a:rPr lang="en-US" sz="4000" dirty="0">
                <a:latin typeface="Segoe UI Light" panose="020B0502040204020203" pitchFamily="34" charset="0"/>
                <a:cs typeface="Segoe UI Light" panose="020B0502040204020203" pitchFamily="34" charset="0"/>
              </a:rPr>
              <a:t>Squad Formation</a:t>
            </a:r>
          </a:p>
          <a:p>
            <a:r>
              <a:rPr lang="en-US" sz="4000" dirty="0">
                <a:latin typeface="Segoe UI Light" panose="020B0502040204020203" pitchFamily="34" charset="0"/>
                <a:cs typeface="Segoe UI Light" panose="020B0502040204020203" pitchFamily="34" charset="0"/>
              </a:rPr>
              <a:t>Technology Overview</a:t>
            </a:r>
          </a:p>
          <a:p>
            <a:r>
              <a:rPr lang="en-US" sz="4000" dirty="0">
                <a:latin typeface="Segoe UI Light" panose="020B0502040204020203" pitchFamily="34" charset="0"/>
                <a:cs typeface="Segoe UI Light" panose="020B0502040204020203" pitchFamily="34" charset="0"/>
              </a:rPr>
              <a:t>Proctors &amp; Challenges</a:t>
            </a:r>
          </a:p>
          <a:p>
            <a:r>
              <a:rPr lang="en-US" sz="4000" dirty="0">
                <a:latin typeface="Segoe UI Light" panose="020B0502040204020203" pitchFamily="34" charset="0"/>
                <a:cs typeface="Segoe UI Light" panose="020B0502040204020203" pitchFamily="34" charset="0"/>
              </a:rPr>
              <a:t>Share on MS Teams</a:t>
            </a:r>
          </a:p>
          <a:p>
            <a:r>
              <a:rPr lang="en-US" sz="4000" dirty="0">
                <a:latin typeface="Segoe UI Light" panose="020B0502040204020203" pitchFamily="34" charset="0"/>
                <a:cs typeface="Segoe UI Light" panose="020B0502040204020203" pitchFamily="34" charset="0"/>
              </a:rPr>
              <a:t>Learn with breaks along the way</a:t>
            </a:r>
          </a:p>
        </p:txBody>
      </p:sp>
    </p:spTree>
    <p:extLst>
      <p:ext uri="{BB962C8B-B14F-4D97-AF65-F5344CB8AC3E}">
        <p14:creationId xmlns:p14="http://schemas.microsoft.com/office/powerpoint/2010/main" val="215737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53A8-2AFC-4226-A85D-37B5EF0B306B}"/>
              </a:ext>
            </a:extLst>
          </p:cNvPr>
          <p:cNvSpPr>
            <a:spLocks noGrp="1"/>
          </p:cNvSpPr>
          <p:nvPr>
            <p:ph type="title"/>
          </p:nvPr>
        </p:nvSpPr>
        <p:spPr/>
        <p:txBody>
          <a:bodyPr>
            <a:normAutofit/>
          </a:bodyPr>
          <a:lstStyle/>
          <a:p>
            <a:r>
              <a:rPr lang="en-US" sz="6600" dirty="0">
                <a:solidFill>
                  <a:srgbClr val="002060"/>
                </a:solidFill>
                <a:latin typeface="JACKPORT COLLEGE NCV" panose="02000506020000020004" pitchFamily="2" charset="0"/>
              </a:rPr>
              <a:t>Using MS Teams</a:t>
            </a:r>
          </a:p>
        </p:txBody>
      </p:sp>
      <p:pic>
        <p:nvPicPr>
          <p:cNvPr id="5" name="Picture 4">
            <a:extLst>
              <a:ext uri="{FF2B5EF4-FFF2-40B4-BE49-F238E27FC236}">
                <a16:creationId xmlns:a16="http://schemas.microsoft.com/office/drawing/2014/main" id="{F20097DF-D7C6-4AFE-AEEA-22271B4B96F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0162" y="1690688"/>
            <a:ext cx="9591675" cy="3505200"/>
          </a:xfrm>
          <a:prstGeom prst="rect">
            <a:avLst/>
          </a:prstGeom>
        </p:spPr>
      </p:pic>
      <p:sp>
        <p:nvSpPr>
          <p:cNvPr id="15" name="Rectangle 14">
            <a:extLst>
              <a:ext uri="{FF2B5EF4-FFF2-40B4-BE49-F238E27FC236}">
                <a16:creationId xmlns:a16="http://schemas.microsoft.com/office/drawing/2014/main" id="{CB658CC8-5708-4FBB-B5C0-48B78FC27B20}"/>
              </a:ext>
            </a:extLst>
          </p:cNvPr>
          <p:cNvSpPr/>
          <p:nvPr/>
        </p:nvSpPr>
        <p:spPr>
          <a:xfrm>
            <a:off x="5413580" y="3149677"/>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kickoff, tech overviews, stand-ups, and wrap up will take place in the General channel </a:t>
            </a:r>
          </a:p>
        </p:txBody>
      </p:sp>
      <p:sp>
        <p:nvSpPr>
          <p:cNvPr id="16" name="Arrow: Right 15">
            <a:extLst>
              <a:ext uri="{FF2B5EF4-FFF2-40B4-BE49-F238E27FC236}">
                <a16:creationId xmlns:a16="http://schemas.microsoft.com/office/drawing/2014/main" id="{DF6C5C7F-02A3-49DF-9DC0-968A39C8EB70}"/>
              </a:ext>
            </a:extLst>
          </p:cNvPr>
          <p:cNvSpPr/>
          <p:nvPr/>
        </p:nvSpPr>
        <p:spPr>
          <a:xfrm rot="10373631">
            <a:off x="3543031" y="3682181"/>
            <a:ext cx="1671484" cy="49161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5D5B0F-E87A-4E54-8A87-E0E66ABE0AEC}"/>
              </a:ext>
            </a:extLst>
          </p:cNvPr>
          <p:cNvSpPr/>
          <p:nvPr/>
        </p:nvSpPr>
        <p:spPr>
          <a:xfrm>
            <a:off x="4731467" y="339171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Hang out, communicate, talk, and screenshare with squad members in your squad’s channel</a:t>
            </a:r>
          </a:p>
        </p:txBody>
      </p:sp>
      <p:sp>
        <p:nvSpPr>
          <p:cNvPr id="18" name="Arrow: Right 17">
            <a:extLst>
              <a:ext uri="{FF2B5EF4-FFF2-40B4-BE49-F238E27FC236}">
                <a16:creationId xmlns:a16="http://schemas.microsoft.com/office/drawing/2014/main" id="{0AD4E7E1-032D-4B86-B7BE-3D35DA11AE77}"/>
              </a:ext>
            </a:extLst>
          </p:cNvPr>
          <p:cNvSpPr/>
          <p:nvPr/>
        </p:nvSpPr>
        <p:spPr>
          <a:xfrm rot="10269602">
            <a:off x="3165296" y="4431499"/>
            <a:ext cx="1485256" cy="43261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196A27-6E11-4F00-8D45-888E13D7CDD9}"/>
              </a:ext>
            </a:extLst>
          </p:cNvPr>
          <p:cNvSpPr/>
          <p:nvPr/>
        </p:nvSpPr>
        <p:spPr>
          <a:xfrm>
            <a:off x="5136935"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DURING &amp; after the event, share feedback with the proctors in the Feedback channel.  This will help them improve the event as it progresses and make the next one even better</a:t>
            </a:r>
          </a:p>
        </p:txBody>
      </p:sp>
      <p:sp>
        <p:nvSpPr>
          <p:cNvPr id="19" name="Arrow: Right 18">
            <a:extLst>
              <a:ext uri="{FF2B5EF4-FFF2-40B4-BE49-F238E27FC236}">
                <a16:creationId xmlns:a16="http://schemas.microsoft.com/office/drawing/2014/main" id="{1429F7BE-EB35-4839-AA50-AC5BF0E6C262}"/>
              </a:ext>
            </a:extLst>
          </p:cNvPr>
          <p:cNvSpPr/>
          <p:nvPr/>
        </p:nvSpPr>
        <p:spPr>
          <a:xfrm rot="11487958">
            <a:off x="3267243" y="4358396"/>
            <a:ext cx="1729446"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0B6F0D-83A8-4E0C-9094-9AAACC05A219}"/>
              </a:ext>
            </a:extLst>
          </p:cNvPr>
          <p:cNvSpPr/>
          <p:nvPr/>
        </p:nvSpPr>
        <p:spPr>
          <a:xfrm>
            <a:off x="3682258" y="4291328"/>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Find any files, resources, or code samples, and THIS presentation here!</a:t>
            </a:r>
          </a:p>
        </p:txBody>
      </p:sp>
      <p:sp>
        <p:nvSpPr>
          <p:cNvPr id="20" name="Arrow: Right 19">
            <a:extLst>
              <a:ext uri="{FF2B5EF4-FFF2-40B4-BE49-F238E27FC236}">
                <a16:creationId xmlns:a16="http://schemas.microsoft.com/office/drawing/2014/main" id="{2E97B7C3-214C-44B8-A81A-26A62C5C2AD9}"/>
              </a:ext>
            </a:extLst>
          </p:cNvPr>
          <p:cNvSpPr/>
          <p:nvPr/>
        </p:nvSpPr>
        <p:spPr>
          <a:xfrm rot="17689256">
            <a:off x="5115205" y="3324705"/>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37B406-9508-4416-8007-A95F87146BCD}"/>
              </a:ext>
            </a:extLst>
          </p:cNvPr>
          <p:cNvSpPr/>
          <p:nvPr/>
        </p:nvSpPr>
        <p:spPr>
          <a:xfrm>
            <a:off x="5982853" y="4319946"/>
            <a:ext cx="3677264" cy="217292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Challenges will be posted here by the proctors throughout the event</a:t>
            </a:r>
          </a:p>
        </p:txBody>
      </p:sp>
      <p:sp>
        <p:nvSpPr>
          <p:cNvPr id="21" name="Arrow: Right 20">
            <a:extLst>
              <a:ext uri="{FF2B5EF4-FFF2-40B4-BE49-F238E27FC236}">
                <a16:creationId xmlns:a16="http://schemas.microsoft.com/office/drawing/2014/main" id="{1C205C81-D602-4BB7-B47A-C622F5582455}"/>
              </a:ext>
            </a:extLst>
          </p:cNvPr>
          <p:cNvSpPr/>
          <p:nvPr/>
        </p:nvSpPr>
        <p:spPr>
          <a:xfrm rot="14366680">
            <a:off x="6269147" y="3352053"/>
            <a:ext cx="1330074" cy="55060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DF4C41F-AE11-40B6-ABD2-BCD0189FFD65}"/>
              </a:ext>
            </a:extLst>
          </p:cNvPr>
          <p:cNvSpPr/>
          <p:nvPr/>
        </p:nvSpPr>
        <p:spPr>
          <a:xfrm>
            <a:off x="7932794" y="4258812"/>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Share tips, tricks, gotchas (how you solved them), code snippets, and links you learn along the way here with everyone</a:t>
            </a:r>
          </a:p>
        </p:txBody>
      </p:sp>
      <p:sp>
        <p:nvSpPr>
          <p:cNvPr id="22" name="Arrow: Right 21">
            <a:extLst>
              <a:ext uri="{FF2B5EF4-FFF2-40B4-BE49-F238E27FC236}">
                <a16:creationId xmlns:a16="http://schemas.microsoft.com/office/drawing/2014/main" id="{893625FA-F103-4CEA-9A29-6281973DBD17}"/>
              </a:ext>
            </a:extLst>
          </p:cNvPr>
          <p:cNvSpPr/>
          <p:nvPr/>
        </p:nvSpPr>
        <p:spPr>
          <a:xfrm rot="13701248">
            <a:off x="7601340" y="3368186"/>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43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2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3" grpId="0" animBg="1"/>
      <p:bldP spid="13" grpId="1" animBg="1"/>
      <p:bldP spid="18" grpId="0" animBg="1"/>
      <p:bldP spid="18" grpId="1" animBg="1"/>
      <p:bldP spid="14" grpId="0" animBg="1"/>
      <p:bldP spid="14" grpId="1" animBg="1"/>
      <p:bldP spid="19" grpId="0" animBg="1"/>
      <p:bldP spid="19" grpId="1" animBg="1"/>
      <p:bldP spid="8" grpId="0" animBg="1"/>
      <p:bldP spid="8" grpId="1" animBg="1"/>
      <p:bldP spid="20" grpId="0" animBg="1"/>
      <p:bldP spid="20" grpId="1" animBg="1"/>
      <p:bldP spid="9" grpId="0" animBg="1"/>
      <p:bldP spid="9" grpId="1" animBg="1"/>
      <p:bldP spid="21" grpId="0" animBg="1"/>
      <p:bldP spid="21" grpId="1" animBg="1"/>
      <p:bldP spid="12"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D842-59AA-48CC-94FE-BEBECD039F6F}"/>
              </a:ext>
            </a:extLst>
          </p:cNvPr>
          <p:cNvSpPr>
            <a:spLocks noGrp="1"/>
          </p:cNvSpPr>
          <p:nvPr>
            <p:ph type="title"/>
          </p:nvPr>
        </p:nvSpPr>
        <p:spPr>
          <a:xfrm>
            <a:off x="838200" y="365125"/>
            <a:ext cx="10515600" cy="1325563"/>
          </a:xfrm>
        </p:spPr>
        <p:txBody>
          <a:bodyPr>
            <a:normAutofit/>
          </a:bodyPr>
          <a:lstStyle/>
          <a:p>
            <a:r>
              <a:rPr lang="en-US" sz="6000" dirty="0">
                <a:latin typeface="Segoe UI Light" panose="020B0502040204020203" pitchFamily="34" charset="0"/>
                <a:cs typeface="Segoe UI Light" panose="020B0502040204020203" pitchFamily="34" charset="0"/>
              </a:rPr>
              <a:t>Agenda (all 3 days)</a:t>
            </a:r>
          </a:p>
        </p:txBody>
      </p:sp>
      <p:sp>
        <p:nvSpPr>
          <p:cNvPr id="3" name="Content Placeholder 2">
            <a:extLst>
              <a:ext uri="{FF2B5EF4-FFF2-40B4-BE49-F238E27FC236}">
                <a16:creationId xmlns:a16="http://schemas.microsoft.com/office/drawing/2014/main" id="{3C1AD4EB-8F7F-4A5C-B69C-9E8963070F6C}"/>
              </a:ext>
            </a:extLst>
          </p:cNvPr>
          <p:cNvSpPr>
            <a:spLocks noGrp="1"/>
          </p:cNvSpPr>
          <p:nvPr>
            <p:ph idx="1"/>
          </p:nvPr>
        </p:nvSpPr>
        <p:spPr/>
        <p:txBody>
          <a:bodyPr/>
          <a:lstStyle/>
          <a:p>
            <a:r>
              <a:rPr lang="en-US" sz="2400" dirty="0">
                <a:latin typeface="Segoe UI" panose="020B0502040204020203" pitchFamily="34" charset="0"/>
                <a:cs typeface="Segoe UI" panose="020B0502040204020203" pitchFamily="34" charset="0"/>
              </a:rPr>
              <a:t>PowerPoint Overview</a:t>
            </a:r>
          </a:p>
          <a:p>
            <a:r>
              <a:rPr lang="en-US" sz="4400" dirty="0">
                <a:latin typeface="Segoe UI" panose="020B0502040204020203" pitchFamily="34" charset="0"/>
                <a:cs typeface="Segoe UI" panose="020B0502040204020203" pitchFamily="34" charset="0"/>
              </a:rPr>
              <a:t>Iterative hands on challenges</a:t>
            </a:r>
          </a:p>
          <a:p>
            <a:r>
              <a:rPr lang="en-US" sz="4400" dirty="0">
                <a:latin typeface="Segoe UI" panose="020B0502040204020203" pitchFamily="34" charset="0"/>
                <a:cs typeface="Segoe UI" panose="020B0502040204020203" pitchFamily="34" charset="0"/>
              </a:rPr>
              <a:t>Breaks for food and stretching</a:t>
            </a:r>
          </a:p>
          <a:p>
            <a:r>
              <a:rPr lang="en-US" sz="4400" dirty="0">
                <a:latin typeface="Segoe UI" panose="020B0502040204020203" pitchFamily="34" charset="0"/>
                <a:cs typeface="Segoe UI" panose="020B0502040204020203" pitchFamily="34" charset="0"/>
              </a:rPr>
              <a:t>More team challenges</a:t>
            </a:r>
          </a:p>
          <a:p>
            <a:r>
              <a:rPr lang="en-US" sz="4400" dirty="0">
                <a:latin typeface="Segoe UI" panose="020B0502040204020203" pitchFamily="34" charset="0"/>
                <a:cs typeface="Segoe UI" panose="020B0502040204020203" pitchFamily="34" charset="0"/>
              </a:rPr>
              <a:t>Sharing &amp; recaps throughout the day</a:t>
            </a:r>
          </a:p>
        </p:txBody>
      </p:sp>
    </p:spTree>
    <p:extLst>
      <p:ext uri="{BB962C8B-B14F-4D97-AF65-F5344CB8AC3E}">
        <p14:creationId xmlns:p14="http://schemas.microsoft.com/office/powerpoint/2010/main" val="58295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20D3-7A9B-46C4-8109-065A558C1D4E}"/>
              </a:ext>
            </a:extLst>
          </p:cNvPr>
          <p:cNvSpPr>
            <a:spLocks noGrp="1"/>
          </p:cNvSpPr>
          <p:nvPr>
            <p:ph type="title"/>
          </p:nvPr>
        </p:nvSpPr>
        <p:spPr>
          <a:xfrm>
            <a:off x="529922" y="232960"/>
            <a:ext cx="10515600" cy="1325563"/>
          </a:xfrm>
        </p:spPr>
        <p:txBody>
          <a:bodyPr>
            <a:normAutofit/>
          </a:bodyPr>
          <a:lstStyle/>
          <a:p>
            <a:r>
              <a:rPr lang="en-US" sz="6600" dirty="0">
                <a:solidFill>
                  <a:srgbClr val="002060"/>
                </a:solidFill>
                <a:latin typeface="JACKPORT COLLEGE NCV" panose="02000506020000020004" pitchFamily="2" charset="0"/>
              </a:rPr>
              <a:t>IRL Hackathon Schedule</a:t>
            </a:r>
          </a:p>
        </p:txBody>
      </p:sp>
      <p:graphicFrame>
        <p:nvGraphicFramePr>
          <p:cNvPr id="4" name="Content Placeholder 3">
            <a:extLst>
              <a:ext uri="{FF2B5EF4-FFF2-40B4-BE49-F238E27FC236}">
                <a16:creationId xmlns:a16="http://schemas.microsoft.com/office/drawing/2014/main" id="{BD428D74-E1F5-45E6-AD0E-A5C83BD6990D}"/>
              </a:ext>
            </a:extLst>
          </p:cNvPr>
          <p:cNvGraphicFramePr>
            <a:graphicFrameLocks noGrp="1"/>
          </p:cNvGraphicFramePr>
          <p:nvPr>
            <p:ph idx="1"/>
            <p:extLst>
              <p:ext uri="{D42A27DB-BD31-4B8C-83A1-F6EECF244321}">
                <p14:modId xmlns:p14="http://schemas.microsoft.com/office/powerpoint/2010/main" val="4186180206"/>
              </p:ext>
            </p:extLst>
          </p:nvPr>
        </p:nvGraphicFramePr>
        <p:xfrm>
          <a:off x="529922" y="1558523"/>
          <a:ext cx="10939818" cy="4750894"/>
        </p:xfrm>
        <a:graphic>
          <a:graphicData uri="http://schemas.openxmlformats.org/drawingml/2006/table">
            <a:tbl>
              <a:tblPr firstRow="1" firstCol="1" bandRow="1"/>
              <a:tblGrid>
                <a:gridCol w="1934480">
                  <a:extLst>
                    <a:ext uri="{9D8B030D-6E8A-4147-A177-3AD203B41FA5}">
                      <a16:colId xmlns:a16="http://schemas.microsoft.com/office/drawing/2014/main" val="2018616342"/>
                    </a:ext>
                  </a:extLst>
                </a:gridCol>
                <a:gridCol w="3178355">
                  <a:extLst>
                    <a:ext uri="{9D8B030D-6E8A-4147-A177-3AD203B41FA5}">
                      <a16:colId xmlns:a16="http://schemas.microsoft.com/office/drawing/2014/main" val="2570124338"/>
                    </a:ext>
                  </a:extLst>
                </a:gridCol>
                <a:gridCol w="3001779">
                  <a:extLst>
                    <a:ext uri="{9D8B030D-6E8A-4147-A177-3AD203B41FA5}">
                      <a16:colId xmlns:a16="http://schemas.microsoft.com/office/drawing/2014/main" val="203507925"/>
                    </a:ext>
                  </a:extLst>
                </a:gridCol>
                <a:gridCol w="2825204">
                  <a:extLst>
                    <a:ext uri="{9D8B030D-6E8A-4147-A177-3AD203B41FA5}">
                      <a16:colId xmlns:a16="http://schemas.microsoft.com/office/drawing/2014/main" val="803753707"/>
                    </a:ext>
                  </a:extLst>
                </a:gridCol>
              </a:tblGrid>
              <a:tr h="466917">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Tuesday 3/20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Wednesday 3/21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Thursday 3/22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064623933"/>
                  </a:ext>
                </a:extLst>
              </a:tr>
              <a:tr h="466917">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10:00am – 11:00am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 Kick-Off + </a:t>
                      </a:r>
                      <a:r>
                        <a:rPr lang="en-US" sz="1800" dirty="0" err="1">
                          <a:effectLst/>
                          <a:latin typeface="Calibri" panose="020F0502020204030204" pitchFamily="34" charset="0"/>
                          <a:ea typeface="Calibri" panose="020F0502020204030204" pitchFamily="34" charset="0"/>
                        </a:rPr>
                        <a:t>IaC</a:t>
                      </a:r>
                      <a:r>
                        <a:rPr lang="en-US" sz="1800" dirty="0">
                          <a:effectLst/>
                          <a:latin typeface="Calibri" panose="020F0502020204030204" pitchFamily="34" charset="0"/>
                          <a:ea typeface="Calibri" panose="020F0502020204030204" pitchFamily="34" charset="0"/>
                        </a:rPr>
                        <a:t> Overview</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rowSpan="3">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Morning Hack (w/breaks)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Morning Hack (w/special guest Scott Emigh)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9147569"/>
                  </a:ext>
                </a:extLst>
              </a:tr>
              <a:tr h="466917">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11:00am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Morning Hack (w/breaks)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vMerge="1">
                  <a:txBody>
                    <a:bodyPr/>
                    <a:lstStyle/>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Morning Hack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2415597189"/>
                  </a:ext>
                </a:extLst>
              </a:tr>
              <a:tr h="466917">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12:00pm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Wrap Up &amp; Feedback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187834959"/>
                  </a:ext>
                </a:extLst>
              </a:tr>
              <a:tr h="466917">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1:00pm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Lunch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Lunch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Lunch &amp; Depart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3095284033"/>
                  </a:ext>
                </a:extLst>
              </a:tr>
              <a:tr h="933835">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1:00pm – 5:00pm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Afternoon Hack (w/breaks)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Afternoon Hack (w/breaks)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Go home already!  It’s Friday!  Or keep on hacking if you like.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014764606"/>
                  </a:ext>
                </a:extLst>
              </a:tr>
              <a:tr h="466917">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5:00pm – 6:00pm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Afternoon Hack (for the hardy)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Stand-up &amp; Walk 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rowSpan="2">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4518326"/>
                  </a:ext>
                </a:extLst>
              </a:tr>
              <a:tr h="933834">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6:00pm –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Free time (free to plan dinner)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OCP Bees Social Event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vMerge="1">
                  <a:txBody>
                    <a:bodyPr/>
                    <a:lstStyle/>
                    <a:p>
                      <a:endParaRPr lang="en-US"/>
                    </a:p>
                  </a:txBody>
                  <a:tcPr/>
                </a:tc>
                <a:extLst>
                  <a:ext uri="{0D108BD9-81ED-4DB2-BD59-A6C34878D82A}">
                    <a16:rowId xmlns:a16="http://schemas.microsoft.com/office/drawing/2014/main" val="3507229305"/>
                  </a:ext>
                </a:extLst>
              </a:tr>
            </a:tbl>
          </a:graphicData>
        </a:graphic>
      </p:graphicFrame>
      <p:sp>
        <p:nvSpPr>
          <p:cNvPr id="5" name="Rectangle 1">
            <a:extLst>
              <a:ext uri="{FF2B5EF4-FFF2-40B4-BE49-F238E27FC236}">
                <a16:creationId xmlns:a16="http://schemas.microsoft.com/office/drawing/2014/main" id="{39E0BC86-B4D3-463C-BC65-B5938DAE7605}"/>
              </a:ext>
            </a:extLst>
          </p:cNvPr>
          <p:cNvSpPr>
            <a:spLocks noChangeArrowheads="1"/>
          </p:cNvSpPr>
          <p:nvPr/>
        </p:nvSpPr>
        <p:spPr bwMode="auto">
          <a:xfrm>
            <a:off x="626726" y="1691483"/>
            <a:ext cx="18834694" cy="1273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76410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29B7-5FEE-4DB0-A432-E1B775F5ECC7}"/>
              </a:ext>
            </a:extLst>
          </p:cNvPr>
          <p:cNvSpPr>
            <a:spLocks noGrp="1"/>
          </p:cNvSpPr>
          <p:nvPr>
            <p:ph type="title"/>
          </p:nvPr>
        </p:nvSpPr>
        <p:spPr/>
        <p:txBody>
          <a:bodyPr>
            <a:normAutofit/>
          </a:bodyPr>
          <a:lstStyle/>
          <a:p>
            <a:pPr algn="ctr"/>
            <a:r>
              <a:rPr lang="en-US" sz="8000" dirty="0">
                <a:solidFill>
                  <a:srgbClr val="002060"/>
                </a:solidFill>
                <a:latin typeface="JACKPORT COLLEGE NCV" panose="02000506020000020004" pitchFamily="2" charset="0"/>
              </a:rPr>
              <a:t>Dodgeball!!!</a:t>
            </a:r>
          </a:p>
        </p:txBody>
      </p:sp>
      <p:pic>
        <p:nvPicPr>
          <p:cNvPr id="6" name="Picture 5">
            <a:extLst>
              <a:ext uri="{FF2B5EF4-FFF2-40B4-BE49-F238E27FC236}">
                <a16:creationId xmlns:a16="http://schemas.microsoft.com/office/drawing/2014/main" id="{9EE9C876-F5BF-4C64-9ED5-C1CCB7DD36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13124" y="1448951"/>
            <a:ext cx="5565751" cy="5409049"/>
          </a:xfrm>
          <a:prstGeom prst="rect">
            <a:avLst/>
          </a:prstGeom>
        </p:spPr>
      </p:pic>
    </p:spTree>
    <p:extLst>
      <p:ext uri="{BB962C8B-B14F-4D97-AF65-F5344CB8AC3E}">
        <p14:creationId xmlns:p14="http://schemas.microsoft.com/office/powerpoint/2010/main" val="1874394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29B7-5FEE-4DB0-A432-E1B775F5ECC7}"/>
              </a:ext>
            </a:extLst>
          </p:cNvPr>
          <p:cNvSpPr>
            <a:spLocks noGrp="1"/>
          </p:cNvSpPr>
          <p:nvPr>
            <p:ph type="title"/>
          </p:nvPr>
        </p:nvSpPr>
        <p:spPr/>
        <p:txBody>
          <a:bodyPr>
            <a:normAutofit/>
          </a:bodyPr>
          <a:lstStyle/>
          <a:p>
            <a:r>
              <a:rPr lang="en-US" sz="6000" dirty="0">
                <a:solidFill>
                  <a:srgbClr val="002060"/>
                </a:solidFill>
                <a:latin typeface="JACKPORT COLLEGE NCV" panose="02000506020000020004" pitchFamily="2" charset="0"/>
              </a:rPr>
              <a:t>What’s next?</a:t>
            </a:r>
          </a:p>
        </p:txBody>
      </p:sp>
      <p:sp>
        <p:nvSpPr>
          <p:cNvPr id="3" name="Content Placeholder 2">
            <a:extLst>
              <a:ext uri="{FF2B5EF4-FFF2-40B4-BE49-F238E27FC236}">
                <a16:creationId xmlns:a16="http://schemas.microsoft.com/office/drawing/2014/main" id="{AAA6A560-81D5-4B64-89D9-EBBE2F0187F9}"/>
              </a:ext>
            </a:extLst>
          </p:cNvPr>
          <p:cNvSpPr>
            <a:spLocks noGrp="1"/>
          </p:cNvSpPr>
          <p:nvPr>
            <p:ph idx="1"/>
          </p:nvPr>
        </p:nvSpPr>
        <p:spPr/>
        <p:txBody>
          <a:bodyPr>
            <a:normAutofit/>
          </a:bodyPr>
          <a:lstStyle/>
          <a:p>
            <a:r>
              <a:rPr lang="en-US" sz="3600" dirty="0"/>
              <a:t>Come with a squad name</a:t>
            </a:r>
          </a:p>
          <a:p>
            <a:r>
              <a:rPr lang="en-US" sz="3600" dirty="0"/>
              <a:t>Create a squad channel in MS Teams</a:t>
            </a:r>
          </a:p>
          <a:p>
            <a:r>
              <a:rPr lang="en-US" sz="3600" dirty="0"/>
              <a:t>Challenge #0 -&gt; Get your workstation ready!</a:t>
            </a:r>
          </a:p>
        </p:txBody>
      </p:sp>
    </p:spTree>
    <p:extLst>
      <p:ext uri="{BB962C8B-B14F-4D97-AF65-F5344CB8AC3E}">
        <p14:creationId xmlns:p14="http://schemas.microsoft.com/office/powerpoint/2010/main" val="202480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29B7-5FEE-4DB0-A432-E1B775F5ECC7}"/>
              </a:ext>
            </a:extLst>
          </p:cNvPr>
          <p:cNvSpPr>
            <a:spLocks noGrp="1"/>
          </p:cNvSpPr>
          <p:nvPr>
            <p:ph type="title"/>
          </p:nvPr>
        </p:nvSpPr>
        <p:spPr/>
        <p:txBody>
          <a:bodyPr>
            <a:normAutofit/>
          </a:bodyPr>
          <a:lstStyle/>
          <a:p>
            <a:r>
              <a:rPr lang="en-US" sz="6000" dirty="0">
                <a:solidFill>
                  <a:srgbClr val="002060"/>
                </a:solidFill>
                <a:latin typeface="JACKPORT COLLEGE NCV" panose="02000506020000020004" pitchFamily="2" charset="0"/>
              </a:rPr>
              <a:t>Squad Formation</a:t>
            </a:r>
          </a:p>
        </p:txBody>
      </p:sp>
      <p:sp>
        <p:nvSpPr>
          <p:cNvPr id="3" name="Content Placeholder 2">
            <a:extLst>
              <a:ext uri="{FF2B5EF4-FFF2-40B4-BE49-F238E27FC236}">
                <a16:creationId xmlns:a16="http://schemas.microsoft.com/office/drawing/2014/main" id="{AAA6A560-81D5-4B64-89D9-EBBE2F0187F9}"/>
              </a:ext>
            </a:extLst>
          </p:cNvPr>
          <p:cNvSpPr>
            <a:spLocks noGrp="1"/>
          </p:cNvSpPr>
          <p:nvPr>
            <p:ph idx="1"/>
          </p:nvPr>
        </p:nvSpPr>
        <p:spPr>
          <a:xfrm>
            <a:off x="402265" y="1690688"/>
            <a:ext cx="10515600" cy="4351338"/>
          </a:xfrm>
        </p:spPr>
        <p:txBody>
          <a:bodyPr>
            <a:normAutofit/>
          </a:bodyPr>
          <a:lstStyle/>
          <a:p>
            <a:r>
              <a:rPr lang="en-US" sz="3600" dirty="0"/>
              <a:t>Squad 1: </a:t>
            </a:r>
          </a:p>
          <a:p>
            <a:r>
              <a:rPr lang="en-US" sz="3600" dirty="0"/>
              <a:t>Squad 2: </a:t>
            </a:r>
          </a:p>
          <a:p>
            <a:r>
              <a:rPr lang="en-US" sz="3600" dirty="0"/>
              <a:t>Squad 3:</a:t>
            </a:r>
          </a:p>
        </p:txBody>
      </p:sp>
    </p:spTree>
    <p:extLst>
      <p:ext uri="{BB962C8B-B14F-4D97-AF65-F5344CB8AC3E}">
        <p14:creationId xmlns:p14="http://schemas.microsoft.com/office/powerpoint/2010/main" val="2142311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29B7-5FEE-4DB0-A432-E1B775F5ECC7}"/>
              </a:ext>
            </a:extLst>
          </p:cNvPr>
          <p:cNvSpPr>
            <a:spLocks noGrp="1"/>
          </p:cNvSpPr>
          <p:nvPr>
            <p:ph type="title"/>
          </p:nvPr>
        </p:nvSpPr>
        <p:spPr>
          <a:xfrm>
            <a:off x="933892" y="2693656"/>
            <a:ext cx="9964479" cy="1304186"/>
          </a:xfrm>
        </p:spPr>
        <p:txBody>
          <a:bodyPr>
            <a:normAutofit/>
          </a:bodyPr>
          <a:lstStyle/>
          <a:p>
            <a:r>
              <a:rPr lang="en-US" sz="7200" dirty="0">
                <a:solidFill>
                  <a:srgbClr val="002060"/>
                </a:solidFill>
                <a:latin typeface="JACKPORT COLLEGE NCV" panose="02000506020000020004" pitchFamily="2" charset="0"/>
              </a:rPr>
              <a:t>Technology Overview…</a:t>
            </a:r>
          </a:p>
        </p:txBody>
      </p:sp>
    </p:spTree>
    <p:extLst>
      <p:ext uri="{BB962C8B-B14F-4D97-AF65-F5344CB8AC3E}">
        <p14:creationId xmlns:p14="http://schemas.microsoft.com/office/powerpoint/2010/main" val="27606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F1FA-6748-48BD-B8D0-8683E871136D}"/>
              </a:ext>
            </a:extLst>
          </p:cNvPr>
          <p:cNvSpPr>
            <a:spLocks noGrp="1"/>
          </p:cNvSpPr>
          <p:nvPr>
            <p:ph type="title"/>
          </p:nvPr>
        </p:nvSpPr>
        <p:spPr/>
        <p:txBody>
          <a:bodyPr>
            <a:normAutofit/>
          </a:bodyPr>
          <a:lstStyle/>
          <a:p>
            <a:r>
              <a:rPr lang="en-US" sz="7200" dirty="0">
                <a:solidFill>
                  <a:srgbClr val="002060"/>
                </a:solidFill>
                <a:latin typeface="JACKPORT COLLEGE NCV" panose="02000506020000020004" pitchFamily="2" charset="0"/>
              </a:rPr>
              <a:t>Kick Off Agenda</a:t>
            </a:r>
          </a:p>
        </p:txBody>
      </p:sp>
      <p:sp>
        <p:nvSpPr>
          <p:cNvPr id="3" name="Content Placeholder 2">
            <a:extLst>
              <a:ext uri="{FF2B5EF4-FFF2-40B4-BE49-F238E27FC236}">
                <a16:creationId xmlns:a16="http://schemas.microsoft.com/office/drawing/2014/main" id="{7CB58242-ADBC-4BA2-B48A-94814CB1E086}"/>
              </a:ext>
            </a:extLst>
          </p:cNvPr>
          <p:cNvSpPr>
            <a:spLocks noGrp="1"/>
          </p:cNvSpPr>
          <p:nvPr>
            <p:ph idx="1"/>
          </p:nvPr>
        </p:nvSpPr>
        <p:spPr/>
        <p:txBody>
          <a:bodyPr>
            <a:normAutofit/>
          </a:bodyPr>
          <a:lstStyle/>
          <a:p>
            <a:r>
              <a:rPr lang="en-US" sz="3600" dirty="0">
                <a:latin typeface="Segoe UI Light" panose="020B0502040204020203" pitchFamily="34" charset="0"/>
                <a:cs typeface="Segoe UI Light" panose="020B0502040204020203" pitchFamily="34" charset="0"/>
              </a:rPr>
              <a:t>Welcome &amp; Intros</a:t>
            </a:r>
          </a:p>
          <a:p>
            <a:r>
              <a:rPr lang="en-US" sz="3600" dirty="0">
                <a:latin typeface="Segoe UI Light" panose="020B0502040204020203" pitchFamily="34" charset="0"/>
                <a:cs typeface="Segoe UI Light" panose="020B0502040204020203" pitchFamily="34" charset="0"/>
              </a:rPr>
              <a:t>How all of this will work</a:t>
            </a:r>
          </a:p>
          <a:p>
            <a:r>
              <a:rPr lang="en-US" sz="3600" dirty="0">
                <a:latin typeface="Segoe UI Light" panose="020B0502040204020203" pitchFamily="34" charset="0"/>
                <a:cs typeface="Segoe UI Light" panose="020B0502040204020203" pitchFamily="34" charset="0"/>
              </a:rPr>
              <a:t>Infrastructure as Code overview</a:t>
            </a:r>
          </a:p>
          <a:p>
            <a:r>
              <a:rPr lang="en-US" sz="3600" dirty="0">
                <a:latin typeface="Segoe UI Light" panose="020B0502040204020203" pitchFamily="34" charset="0"/>
                <a:cs typeface="Segoe UI Light" panose="020B0502040204020203" pitchFamily="34" charset="0"/>
              </a:rPr>
              <a:t>Kick off &amp; squad formation</a:t>
            </a:r>
          </a:p>
          <a:p>
            <a:r>
              <a:rPr lang="en-US" sz="3600" dirty="0">
                <a:latin typeface="Segoe UI Light" panose="020B0502040204020203" pitchFamily="34" charset="0"/>
                <a:cs typeface="Segoe UI Light" panose="020B0502040204020203" pitchFamily="34" charset="0"/>
              </a:rPr>
              <a:t>HACK!!!</a:t>
            </a:r>
          </a:p>
        </p:txBody>
      </p:sp>
    </p:spTree>
    <p:extLst>
      <p:ext uri="{BB962C8B-B14F-4D97-AF65-F5344CB8AC3E}">
        <p14:creationId xmlns:p14="http://schemas.microsoft.com/office/powerpoint/2010/main" val="43887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0511-CD15-47E7-8B0C-9A0EC2E056F3}"/>
              </a:ext>
            </a:extLst>
          </p:cNvPr>
          <p:cNvSpPr>
            <a:spLocks noGrp="1"/>
          </p:cNvSpPr>
          <p:nvPr>
            <p:ph type="title"/>
          </p:nvPr>
        </p:nvSpPr>
        <p:spPr>
          <a:xfrm>
            <a:off x="838200" y="132573"/>
            <a:ext cx="10515600" cy="1325563"/>
          </a:xfrm>
        </p:spPr>
        <p:txBody>
          <a:bodyPr>
            <a:normAutofit/>
          </a:bodyPr>
          <a:lstStyle/>
          <a:p>
            <a:r>
              <a:rPr lang="en-US" sz="6000" dirty="0"/>
              <a:t>Why are we here?</a:t>
            </a:r>
          </a:p>
        </p:txBody>
      </p:sp>
      <p:pic>
        <p:nvPicPr>
          <p:cNvPr id="5" name="Picture 4" descr="A screenshot of a cell phone&#10;&#10;Description generated with high confidence">
            <a:extLst>
              <a:ext uri="{FF2B5EF4-FFF2-40B4-BE49-F238E27FC236}">
                <a16:creationId xmlns:a16="http://schemas.microsoft.com/office/drawing/2014/main" id="{A8712A0C-5133-4949-AD21-3FEA2EC447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4682" y="1416586"/>
            <a:ext cx="6558076" cy="5429638"/>
          </a:xfrm>
          <a:prstGeom prst="rect">
            <a:avLst/>
          </a:prstGeom>
        </p:spPr>
      </p:pic>
      <p:pic>
        <p:nvPicPr>
          <p:cNvPr id="6" name="Picture 5">
            <a:extLst>
              <a:ext uri="{FF2B5EF4-FFF2-40B4-BE49-F238E27FC236}">
                <a16:creationId xmlns:a16="http://schemas.microsoft.com/office/drawing/2014/main" id="{CC7E0905-164A-46C8-8A89-52D5101408F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14965" y="1537383"/>
            <a:ext cx="1412827" cy="3904031"/>
          </a:xfrm>
          <a:prstGeom prst="rect">
            <a:avLst/>
          </a:prstGeom>
        </p:spPr>
      </p:pic>
      <p:pic>
        <p:nvPicPr>
          <p:cNvPr id="3" name="Picture 2">
            <a:extLst>
              <a:ext uri="{FF2B5EF4-FFF2-40B4-BE49-F238E27FC236}">
                <a16:creationId xmlns:a16="http://schemas.microsoft.com/office/drawing/2014/main" id="{C680546F-5D97-4278-9EEF-A90FD85B48D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26988" y="1661785"/>
            <a:ext cx="3176291" cy="3584759"/>
          </a:xfrm>
          <a:prstGeom prst="rect">
            <a:avLst/>
          </a:prstGeom>
        </p:spPr>
      </p:pic>
    </p:spTree>
    <p:extLst>
      <p:ext uri="{BB962C8B-B14F-4D97-AF65-F5344CB8AC3E}">
        <p14:creationId xmlns:p14="http://schemas.microsoft.com/office/powerpoint/2010/main" val="2160153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4955780"/>
          </a:xfrm>
        </p:spPr>
        <p:txBody>
          <a:bodyPr/>
          <a:lstStyle/>
          <a:p>
            <a:r>
              <a:rPr lang="en-US" dirty="0">
                <a:hlinkClick r:id="rId3"/>
              </a:rPr>
              <a:t>Install Windows Subsystem for Linux</a:t>
            </a:r>
            <a:r>
              <a:rPr lang="en-US" dirty="0"/>
              <a:t> (Bash Shell)</a:t>
            </a:r>
          </a:p>
          <a:p>
            <a:r>
              <a:rPr lang="en-US" dirty="0">
                <a:hlinkClick r:id="rId4"/>
              </a:rPr>
              <a:t>Install the Azure CLI</a:t>
            </a:r>
            <a:r>
              <a:rPr lang="en-US" dirty="0"/>
              <a:t> (V2) </a:t>
            </a:r>
          </a:p>
          <a:p>
            <a:r>
              <a:rPr lang="en-US" dirty="0">
                <a:hlinkClick r:id="rId5"/>
              </a:rPr>
              <a:t>Install PowerShell Cmdlets for Azure</a:t>
            </a:r>
            <a:endParaRPr lang="en-US" dirty="0"/>
          </a:p>
          <a:p>
            <a:r>
              <a:rPr lang="en-US" dirty="0">
                <a:hlinkClick r:id="rId6"/>
              </a:rPr>
              <a:t>Install Visual Studio Code</a:t>
            </a:r>
            <a:endParaRPr lang="en-US" dirty="0"/>
          </a:p>
          <a:p>
            <a:r>
              <a:rPr lang="en-US" dirty="0"/>
              <a:t>Install ARM Template plugins for VS Code</a:t>
            </a:r>
          </a:p>
          <a:p>
            <a:pPr lvl="1"/>
            <a:r>
              <a:rPr lang="en-US" dirty="0">
                <a:hlinkClick r:id="rId7"/>
              </a:rPr>
              <a:t>ARM Tools</a:t>
            </a:r>
            <a:endParaRPr lang="en-US" dirty="0"/>
          </a:p>
          <a:p>
            <a:pPr lvl="1"/>
            <a:r>
              <a:rPr lang="en-US" dirty="0">
                <a:hlinkClick r:id="rId8"/>
              </a:rPr>
              <a:t>ARM Snippets</a:t>
            </a:r>
            <a:endParaRPr lang="en-US" dirty="0"/>
          </a:p>
          <a:p>
            <a:r>
              <a:rPr lang="en-US" dirty="0">
                <a:hlinkClick r:id="rId9"/>
              </a:rPr>
              <a:t>Install Azure Storage Explorer</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Step 1: Get your machines ready!</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03973"/>
          </a:xfrm>
        </p:spPr>
        <p:txBody>
          <a:bodyPr/>
          <a:lstStyle/>
          <a:p>
            <a:r>
              <a:rPr lang="en-US" dirty="0"/>
              <a:t>And now death by</a:t>
            </a:r>
            <a:br>
              <a:rPr lang="en-US" dirty="0"/>
            </a:br>
            <a:r>
              <a:rPr lang="en-US" dirty="0"/>
              <a:t>Power Point… </a:t>
            </a:r>
            <a:br>
              <a:rPr lang="en-US" dirty="0"/>
            </a:br>
            <a:r>
              <a:rPr lang="en-US" sz="4400" dirty="0">
                <a:solidFill>
                  <a:srgbClr val="FFC000"/>
                </a:solidFill>
              </a:rPr>
              <a:t>(for less than an hour)</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9409763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t>Infrastructure as Code</a:t>
            </a:r>
          </a:p>
        </p:txBody>
      </p:sp>
    </p:spTree>
    <p:extLst>
      <p:ext uri="{BB962C8B-B14F-4D97-AF65-F5344CB8AC3E}">
        <p14:creationId xmlns:p14="http://schemas.microsoft.com/office/powerpoint/2010/main" val="2904840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t>Infrastructure as Code</a:t>
            </a:r>
          </a:p>
        </p:txBody>
      </p:sp>
      <p:sp>
        <p:nvSpPr>
          <p:cNvPr id="2" name="TextBox 1">
            <a:extLst>
              <a:ext uri="{FF2B5EF4-FFF2-40B4-BE49-F238E27FC236}">
                <a16:creationId xmlns:a16="http://schemas.microsoft.com/office/drawing/2014/main" id="{2B6413E3-7DE6-498C-9FF0-E883C7A7ABC0}"/>
              </a:ext>
            </a:extLst>
          </p:cNvPr>
          <p:cNvSpPr txBox="1"/>
          <p:nvPr/>
        </p:nvSpPr>
        <p:spPr>
          <a:xfrm>
            <a:off x="1050587" y="3259196"/>
            <a:ext cx="9931941" cy="21236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600" b="1" i="0" u="none" strike="noStrike" kern="1200" cap="none" spc="0" normalizeH="0" baseline="0" noProof="0" dirty="0">
                <a:ln>
                  <a:noFill/>
                </a:ln>
                <a:solidFill>
                  <a:srgbClr val="FFFF00"/>
                </a:solidFill>
                <a:effectLst/>
                <a:uLnTx/>
                <a:uFillTx/>
                <a:latin typeface="Segoe UI"/>
                <a:ea typeface="+mn-ea"/>
                <a:cs typeface="+mn-cs"/>
              </a:rPr>
              <a:t>It’s critical to succeeding in the cloud!</a:t>
            </a:r>
          </a:p>
        </p:txBody>
      </p:sp>
    </p:spTree>
    <p:extLst>
      <p:ext uri="{BB962C8B-B14F-4D97-AF65-F5344CB8AC3E}">
        <p14:creationId xmlns:p14="http://schemas.microsoft.com/office/powerpoint/2010/main" val="12497408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556504"/>
          </a:xfrm>
        </p:spPr>
        <p:txBody>
          <a:bodyPr/>
          <a:lstStyle/>
          <a:p>
            <a:r>
              <a:rPr lang="en-US" dirty="0"/>
              <a:t>Deploying infrastructure</a:t>
            </a:r>
          </a:p>
          <a:p>
            <a:pPr lvl="1"/>
            <a:r>
              <a:rPr lang="en-US" dirty="0"/>
              <a:t>All of the stuff outside the VM</a:t>
            </a:r>
          </a:p>
          <a:p>
            <a:pPr lvl="1"/>
            <a:r>
              <a:rPr lang="en-US" dirty="0" err="1"/>
              <a:t>Vnets</a:t>
            </a:r>
            <a:r>
              <a:rPr lang="en-US" dirty="0"/>
              <a:t>, VMs, load balancers, storage, </a:t>
            </a:r>
            <a:r>
              <a:rPr lang="en-US" dirty="0" err="1"/>
              <a:t>etc</a:t>
            </a:r>
            <a:endParaRPr lang="en-US" dirty="0"/>
          </a:p>
          <a:p>
            <a:r>
              <a:rPr lang="en-US" dirty="0"/>
              <a:t>Configuration Management </a:t>
            </a:r>
          </a:p>
          <a:p>
            <a:pPr lvl="1"/>
            <a:r>
              <a:rPr lang="en-US" dirty="0"/>
              <a:t>Configuring all of the stuff inside the VM</a:t>
            </a:r>
          </a:p>
          <a:p>
            <a:pPr lvl="1"/>
            <a:r>
              <a:rPr lang="en-US" dirty="0"/>
              <a:t>Security, services, software, etc.</a:t>
            </a:r>
          </a:p>
          <a:p>
            <a:r>
              <a:rPr lang="en-US" dirty="0"/>
              <a:t>Orchestration</a:t>
            </a:r>
          </a:p>
          <a:p>
            <a:pPr lvl="1"/>
            <a:r>
              <a:rPr lang="en-US" dirty="0"/>
              <a:t>Stringing it all together with automation</a:t>
            </a:r>
          </a:p>
          <a:p>
            <a:pPr lvl="1"/>
            <a:endParaRPr lang="en-US" dirty="0"/>
          </a:p>
        </p:txBody>
      </p:sp>
      <p:sp>
        <p:nvSpPr>
          <p:cNvPr id="3" name="Title 2"/>
          <p:cNvSpPr>
            <a:spLocks noGrp="1"/>
          </p:cNvSpPr>
          <p:nvPr>
            <p:ph type="title"/>
          </p:nvPr>
        </p:nvSpPr>
        <p:spPr/>
        <p:txBody>
          <a:bodyPr/>
          <a:lstStyle/>
          <a:p>
            <a:r>
              <a:rPr lang="en-US" dirty="0"/>
              <a:t>Infrastructure as Code</a:t>
            </a:r>
            <a:br>
              <a:rPr lang="en-US" dirty="0"/>
            </a:br>
            <a:r>
              <a:rPr lang="en-US" sz="3600" dirty="0">
                <a:solidFill>
                  <a:srgbClr val="0078D7"/>
                </a:solidFill>
              </a:rPr>
              <a:t>Three major parts</a:t>
            </a:r>
            <a:endParaRPr lang="en-US" dirty="0">
              <a:solidFill>
                <a:srgbClr val="0078D7"/>
              </a:solidFill>
            </a:endParaRPr>
          </a:p>
        </p:txBody>
      </p:sp>
      <p:pic>
        <p:nvPicPr>
          <p:cNvPr id="6" name="Picture 5">
            <a:extLst>
              <a:ext uri="{FF2B5EF4-FFF2-40B4-BE49-F238E27FC236}">
                <a16:creationId xmlns:a16="http://schemas.microsoft.com/office/drawing/2014/main" id="{001B882E-3703-46D7-86C8-C2E81AEA25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31711" y="3615907"/>
            <a:ext cx="1375598" cy="1087572"/>
          </a:xfrm>
          <a:prstGeom prst="rect">
            <a:avLst/>
          </a:prstGeom>
        </p:spPr>
      </p:pic>
      <p:sp>
        <p:nvSpPr>
          <p:cNvPr id="7" name="TextBox 6">
            <a:extLst>
              <a:ext uri="{FF2B5EF4-FFF2-40B4-BE49-F238E27FC236}">
                <a16:creationId xmlns:a16="http://schemas.microsoft.com/office/drawing/2014/main" id="{DDB282C0-E4B3-4481-BEFC-26842F2DBDDE}"/>
              </a:ext>
            </a:extLst>
          </p:cNvPr>
          <p:cNvSpPr txBox="1"/>
          <p:nvPr/>
        </p:nvSpPr>
        <p:spPr>
          <a:xfrm>
            <a:off x="6819062" y="2470825"/>
            <a:ext cx="1950396"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ARM Templates</a:t>
            </a:r>
          </a:p>
        </p:txBody>
      </p:sp>
      <p:sp>
        <p:nvSpPr>
          <p:cNvPr id="8" name="TextBox 7">
            <a:extLst>
              <a:ext uri="{FF2B5EF4-FFF2-40B4-BE49-F238E27FC236}">
                <a16:creationId xmlns:a16="http://schemas.microsoft.com/office/drawing/2014/main" id="{386A5803-A172-415E-944B-C9B32A8751DC}"/>
              </a:ext>
            </a:extLst>
          </p:cNvPr>
          <p:cNvSpPr txBox="1"/>
          <p:nvPr/>
        </p:nvSpPr>
        <p:spPr>
          <a:xfrm>
            <a:off x="6733945" y="3778871"/>
            <a:ext cx="2120630"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PowerShell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DSC</a:t>
            </a:r>
          </a:p>
        </p:txBody>
      </p:sp>
      <p:pic>
        <p:nvPicPr>
          <p:cNvPr id="10" name="Picture 9">
            <a:extLst>
              <a:ext uri="{FF2B5EF4-FFF2-40B4-BE49-F238E27FC236}">
                <a16:creationId xmlns:a16="http://schemas.microsoft.com/office/drawing/2014/main" id="{C00512C9-D006-4EE6-A5E3-2AB2D558DC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17922" y="2261604"/>
            <a:ext cx="1315869" cy="1313928"/>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FA502973-C8EF-49C3-BA5F-6B6F9F1B0D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1489" y="3769185"/>
            <a:ext cx="826010" cy="813818"/>
          </a:xfrm>
          <a:prstGeom prst="rect">
            <a:avLst/>
          </a:prstGeom>
        </p:spPr>
      </p:pic>
      <p:pic>
        <p:nvPicPr>
          <p:cNvPr id="14" name="Picture 13">
            <a:extLst>
              <a:ext uri="{FF2B5EF4-FFF2-40B4-BE49-F238E27FC236}">
                <a16:creationId xmlns:a16="http://schemas.microsoft.com/office/drawing/2014/main" id="{207DDA03-C66C-4619-A1CE-F89B316488C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508787" y="4643758"/>
            <a:ext cx="1561289" cy="713758"/>
          </a:xfrm>
          <a:prstGeom prst="rect">
            <a:avLst/>
          </a:prstGeom>
        </p:spPr>
      </p:pic>
      <p:pic>
        <p:nvPicPr>
          <p:cNvPr id="11" name="Graphic 10">
            <a:extLst>
              <a:ext uri="{FF2B5EF4-FFF2-40B4-BE49-F238E27FC236}">
                <a16:creationId xmlns:a16="http://schemas.microsoft.com/office/drawing/2014/main" id="{181B3A32-1B2B-584C-986B-D79E2CD4A97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535948" y="1734995"/>
            <a:ext cx="1271361" cy="1271361"/>
          </a:xfrm>
          <a:prstGeom prst="rect">
            <a:avLst/>
          </a:prstGeom>
        </p:spPr>
      </p:pic>
      <p:pic>
        <p:nvPicPr>
          <p:cNvPr id="4" name="Picture 3">
            <a:extLst>
              <a:ext uri="{FF2B5EF4-FFF2-40B4-BE49-F238E27FC236}">
                <a16:creationId xmlns:a16="http://schemas.microsoft.com/office/drawing/2014/main" id="{78C90749-66D4-4AAA-A262-82A7FAD53E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64494" y="5342861"/>
            <a:ext cx="755970" cy="1042506"/>
          </a:xfrm>
          <a:prstGeom prst="rect">
            <a:avLst/>
          </a:prstGeom>
        </p:spPr>
      </p:pic>
      <p:pic>
        <p:nvPicPr>
          <p:cNvPr id="5" name="Picture 4">
            <a:extLst>
              <a:ext uri="{FF2B5EF4-FFF2-40B4-BE49-F238E27FC236}">
                <a16:creationId xmlns:a16="http://schemas.microsoft.com/office/drawing/2014/main" id="{F622FD59-1276-4A99-89B6-FCAB198677E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64757" y="5149988"/>
            <a:ext cx="1310754" cy="1304657"/>
          </a:xfrm>
          <a:prstGeom prst="rect">
            <a:avLst/>
          </a:prstGeom>
        </p:spPr>
      </p:pic>
      <p:pic>
        <p:nvPicPr>
          <p:cNvPr id="9" name="Picture 8">
            <a:extLst>
              <a:ext uri="{FF2B5EF4-FFF2-40B4-BE49-F238E27FC236}">
                <a16:creationId xmlns:a16="http://schemas.microsoft.com/office/drawing/2014/main" id="{2EA0D6D9-0883-431E-ADB4-560A67D69D3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15090" y="5149988"/>
            <a:ext cx="1158340" cy="1140051"/>
          </a:xfrm>
          <a:prstGeom prst="rect">
            <a:avLst/>
          </a:prstGeom>
        </p:spPr>
      </p:pic>
    </p:spTree>
    <p:extLst>
      <p:ext uri="{BB962C8B-B14F-4D97-AF65-F5344CB8AC3E}">
        <p14:creationId xmlns:p14="http://schemas.microsoft.com/office/powerpoint/2010/main" val="4203455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371974" cy="4755212"/>
          </a:xfrm>
        </p:spPr>
        <p:txBody>
          <a:bodyPr/>
          <a:lstStyle/>
          <a:p>
            <a:r>
              <a:rPr lang="en-US" dirty="0"/>
              <a:t>3</a:t>
            </a:r>
            <a:r>
              <a:rPr lang="en-US" baseline="30000" dirty="0"/>
              <a:t>rd</a:t>
            </a:r>
            <a:r>
              <a:rPr lang="en-US" dirty="0"/>
              <a:t> Party</a:t>
            </a:r>
          </a:p>
          <a:p>
            <a:r>
              <a:rPr lang="en-US" dirty="0"/>
              <a:t>Infrastructure</a:t>
            </a:r>
          </a:p>
          <a:p>
            <a:r>
              <a:rPr lang="en-US" dirty="0"/>
              <a:t>Deployment (Orchestration)</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Terraform</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 popular Infrastructure as Code tool as it has support for Azure, AWS, GCP, OpenStack and bare metal, providing customers with a single provisioning language across providers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Provider modules allow for provider specific features, so no “lowest common denominator” flaws of similar multi-cloud tools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“Planning” provides users a preview of changes prior to execution (Terraform plan)</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https://docs.microsoft.com/en-us/azure/virtual-machines/terraform-create-complete-vm</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https://www.terraform.io/docs/pr</a:t>
            </a:r>
            <a:r>
              <a:rPr lang="en-US" sz="1600" dirty="0">
                <a:solidFill>
                  <a:srgbClr val="3C3C3C"/>
                </a:solidFill>
                <a:latin typeface="Segoe UI"/>
                <a:hlinkClick r:id="rId3"/>
              </a:rPr>
              <a:t>oviders/azurerm/</a:t>
            </a:r>
            <a:r>
              <a:rPr lang="en-US" sz="1600" dirty="0">
                <a:solidFill>
                  <a:srgbClr val="3C3C3C"/>
                </a:solidFill>
                <a:latin typeface="Segoe UI"/>
              </a:rPr>
              <a:t> </a:t>
            </a:r>
          </a:p>
          <a:p>
            <a:pPr lvl="0" defTabSz="931591">
              <a:spcBef>
                <a:spcPts val="1019"/>
              </a:spcBef>
              <a:spcAft>
                <a:spcPts val="611"/>
              </a:spcAft>
            </a:pPr>
            <a:r>
              <a:rPr lang="en-US" sz="2853" dirty="0">
                <a:solidFill>
                  <a:srgbClr val="505050"/>
                </a:solidFill>
              </a:rPr>
              <a:t>Packer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An automated image builder capable of building containers, but primarily used for automating VM image builds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 great tool when combined with DevOps pipelines that are targeting deployment to services like Azure VMs, VM Scale Sets or Batch</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Used internally to deliver VM images for HD Insights and Azure Container Service</a:t>
            </a:r>
          </a:p>
          <a:p>
            <a:pPr marL="285750" lvl="0" indent="-285750">
              <a:lnSpc>
                <a:spcPct val="120000"/>
              </a:lnSpc>
              <a:spcBef>
                <a:spcPts val="0"/>
              </a:spcBef>
              <a:spcAft>
                <a:spcPts val="0"/>
              </a:spcAft>
              <a:buFont typeface="Arial" panose="020B0604020202020204" pitchFamily="34" charset="0"/>
              <a:buChar char="•"/>
            </a:pPr>
            <a:r>
              <a:rPr lang="en-US" sz="1400" dirty="0">
                <a:solidFill>
                  <a:srgbClr val="505050"/>
                </a:solidFill>
                <a:latin typeface="Segoe UI"/>
                <a:hlinkClick r:id="rId4"/>
              </a:rPr>
              <a:t>https://aka.ms/azpacker</a:t>
            </a:r>
            <a:endParaRPr lang="en-US" sz="1400" dirty="0">
              <a:solidFill>
                <a:srgbClr val="505050"/>
              </a:solidFill>
              <a:latin typeface="Segoe UI"/>
            </a:endParaRPr>
          </a:p>
        </p:txBody>
      </p:sp>
      <p:pic>
        <p:nvPicPr>
          <p:cNvPr id="6" name="Graphic 5">
            <a:extLst>
              <a:ext uri="{FF2B5EF4-FFF2-40B4-BE49-F238E27FC236}">
                <a16:creationId xmlns:a16="http://schemas.microsoft.com/office/drawing/2014/main" id="{4699DB5F-1DFB-4925-8019-A71F76985D2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00946" y="3402142"/>
            <a:ext cx="1271361" cy="1271361"/>
          </a:xfrm>
          <a:prstGeom prst="rect">
            <a:avLst/>
          </a:prstGeom>
        </p:spPr>
      </p:pic>
      <p:pic>
        <p:nvPicPr>
          <p:cNvPr id="7" name="Graphic 6">
            <a:extLst>
              <a:ext uri="{FF2B5EF4-FFF2-40B4-BE49-F238E27FC236}">
                <a16:creationId xmlns:a16="http://schemas.microsoft.com/office/drawing/2014/main" id="{868FECBC-1482-4F9A-BAB2-6FFAF6881B0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01242" y="146875"/>
            <a:ext cx="1070770" cy="1070770"/>
          </a:xfrm>
          <a:prstGeom prst="rect">
            <a:avLst/>
          </a:prstGeom>
        </p:spPr>
      </p:pic>
    </p:spTree>
    <p:extLst>
      <p:ext uri="{BB962C8B-B14F-4D97-AF65-F5344CB8AC3E}">
        <p14:creationId xmlns:p14="http://schemas.microsoft.com/office/powerpoint/2010/main" val="1634934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586287" cy="4755212"/>
          </a:xfrm>
        </p:spPr>
        <p:txBody>
          <a:bodyPr>
            <a:normAutofit/>
          </a:bodyPr>
          <a:lstStyle/>
          <a:p>
            <a:r>
              <a:rPr lang="en-US" dirty="0"/>
              <a:t>3</a:t>
            </a:r>
            <a:r>
              <a:rPr lang="en-US" baseline="30000" dirty="0"/>
              <a:t>rd</a:t>
            </a:r>
            <a:r>
              <a:rPr lang="en-US" dirty="0"/>
              <a:t> Party</a:t>
            </a:r>
          </a:p>
          <a:p>
            <a:r>
              <a:rPr lang="en-US" dirty="0"/>
              <a:t>Configuration Management &amp;  Orchestration</a:t>
            </a:r>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err="1">
                <a:solidFill>
                  <a:srgbClr val="505050"/>
                </a:solidFill>
              </a:rPr>
              <a:t>Ansible</a:t>
            </a:r>
            <a:endParaRPr lang="en-US" sz="2853" dirty="0">
              <a:solidFill>
                <a:srgbClr val="505050"/>
              </a:solidFill>
            </a:endParaRP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Configuration Management &amp; Orchestration</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Agentless architecture over SSH / </a:t>
            </a:r>
            <a:r>
              <a:rPr lang="en-US" sz="1400" dirty="0" err="1">
                <a:solidFill>
                  <a:srgbClr val="505050"/>
                </a:solidFill>
                <a:latin typeface="Segoe UI"/>
              </a:rPr>
              <a:t>WinRM</a:t>
            </a:r>
            <a:endParaRPr lang="en-US" sz="1400" dirty="0">
              <a:solidFill>
                <a:srgbClr val="505050"/>
              </a:solidFill>
              <a:latin typeface="Segoe UI"/>
            </a:endParaRPr>
          </a:p>
          <a:p>
            <a:pPr marL="557784" lvl="1" indent="-283464">
              <a:spcBef>
                <a:spcPts val="0"/>
              </a:spcBef>
              <a:spcAft>
                <a:spcPts val="600"/>
              </a:spcAft>
              <a:buFont typeface="Arial" panose="020B0604020202020204" pitchFamily="34" charset="0"/>
              <a:buChar char="•"/>
            </a:pPr>
            <a:r>
              <a:rPr lang="en-US" sz="1400" dirty="0">
                <a:solidFill>
                  <a:srgbClr val="505050"/>
                </a:solidFill>
                <a:latin typeface="Segoe UI"/>
              </a:rPr>
              <a:t>Benefit of more easily integrating existing environments</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YAML based “Playbooks” to define automation tasks as code</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Project now run by Red Hat</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3"/>
              </a:rPr>
              <a:t>https://docs.microsoft.com/en-us/azure/virtual-machines/linux/ansible-create-complete-vm</a:t>
            </a:r>
            <a:r>
              <a:rPr lang="en-US" sz="1400" dirty="0">
                <a:solidFill>
                  <a:srgbClr val="505050"/>
                </a:solidFill>
                <a:latin typeface="Segoe UI"/>
              </a:rPr>
              <a:t> </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4"/>
              </a:rPr>
              <a:t>https://docs.ansible.com/ansible/guide_azure.html</a:t>
            </a:r>
            <a:endParaRPr lang="en-US" sz="1400" spc="-60" dirty="0">
              <a:solidFill>
                <a:srgbClr val="505050"/>
              </a:solidFill>
              <a:latin typeface="Segoe UI"/>
            </a:endParaRPr>
          </a:p>
          <a:p>
            <a:pPr lvl="0" defTabSz="931591">
              <a:spcBef>
                <a:spcPts val="1019"/>
              </a:spcBef>
              <a:spcAft>
                <a:spcPts val="611"/>
              </a:spcAft>
            </a:pPr>
            <a:r>
              <a:rPr lang="en-US" sz="2853" dirty="0">
                <a:solidFill>
                  <a:srgbClr val="505050"/>
                </a:solidFill>
              </a:rPr>
              <a:t>Chef Server</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Configuration Management</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Integrates in to Chef’s Automate offering, available in Azure Marketplace</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rPr>
              <a:t>YAML/JSON based “Cookbooks” to define automation tasks as code</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Agent based, requires an agent installed on managed servers.</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hlinkClick r:id="rId5"/>
              </a:rPr>
              <a:t>https://www.chef.io/implementations/azure/</a:t>
            </a:r>
            <a:r>
              <a:rPr lang="en-US" sz="1400" dirty="0">
                <a:solidFill>
                  <a:srgbClr val="505050"/>
                </a:solidFill>
                <a:latin typeface="Segoe UI"/>
              </a:rPr>
              <a:t> </a:t>
            </a:r>
          </a:p>
          <a:p>
            <a:pPr marL="285750" lvl="0" indent="-285750">
              <a:lnSpc>
                <a:spcPct val="120000"/>
              </a:lnSpc>
              <a:spcBef>
                <a:spcPts val="0"/>
              </a:spcBef>
              <a:spcAft>
                <a:spcPts val="0"/>
              </a:spcAft>
              <a:buFont typeface="Arial" panose="020B0604020202020204" pitchFamily="34" charset="0"/>
              <a:buChar char="•"/>
            </a:pPr>
            <a:endParaRPr lang="en-US" sz="1400" dirty="0">
              <a:solidFill>
                <a:srgbClr val="505050"/>
              </a:solidFill>
              <a:latin typeface="Segoe UI"/>
            </a:endParaRPr>
          </a:p>
        </p:txBody>
      </p:sp>
      <p:pic>
        <p:nvPicPr>
          <p:cNvPr id="8" name="Picture 7">
            <a:extLst>
              <a:ext uri="{FF2B5EF4-FFF2-40B4-BE49-F238E27FC236}">
                <a16:creationId xmlns:a16="http://schemas.microsoft.com/office/drawing/2014/main" id="{7A29BA25-1C74-4D38-9844-F966A5AA28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23466" y="314494"/>
            <a:ext cx="691243" cy="849889"/>
          </a:xfrm>
          <a:prstGeom prst="rect">
            <a:avLst/>
          </a:prstGeom>
        </p:spPr>
      </p:pic>
      <p:pic>
        <p:nvPicPr>
          <p:cNvPr id="9" name="Picture 8">
            <a:extLst>
              <a:ext uri="{FF2B5EF4-FFF2-40B4-BE49-F238E27FC236}">
                <a16:creationId xmlns:a16="http://schemas.microsoft.com/office/drawing/2014/main" id="{1130E025-CE75-44CF-BC6B-ECCE4FBD667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5645" y="3258079"/>
            <a:ext cx="1016657" cy="1002029"/>
          </a:xfrm>
          <a:prstGeom prst="rect">
            <a:avLst/>
          </a:prstGeom>
        </p:spPr>
      </p:pic>
    </p:spTree>
    <p:extLst>
      <p:ext uri="{BB962C8B-B14F-4D97-AF65-F5344CB8AC3E}">
        <p14:creationId xmlns:p14="http://schemas.microsoft.com/office/powerpoint/2010/main" val="2742023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err="1"/>
              <a:t>OrchestrationTools</a:t>
            </a:r>
            <a:endParaRPr lang="en-US" dirty="0"/>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Jenkins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Most popular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Especially popular with Java shops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An extensive community and catalog of plugins available</a:t>
            </a:r>
          </a:p>
          <a:p>
            <a:pPr marL="283464" lvl="0" indent="-283464" defTabSz="931710">
              <a:spcBef>
                <a:spcPts val="0"/>
              </a:spcBef>
              <a:spcAft>
                <a:spcPts val="600"/>
              </a:spcAft>
              <a:buFont typeface="Arial" panose="020B0604020202020204" pitchFamily="34" charset="0"/>
              <a:buChar char="•"/>
              <a:defRPr/>
            </a:pPr>
            <a:r>
              <a:rPr lang="en-US" sz="1400" dirty="0">
                <a:latin typeface="Segoe UI"/>
                <a:hlinkClick r:id="rId3"/>
              </a:rPr>
              <a:t>Azure Plugins </a:t>
            </a:r>
            <a:r>
              <a:rPr lang="en-US" sz="1400" dirty="0">
                <a:latin typeface="Segoe UI"/>
              </a:rPr>
              <a:t>available to use on-demand VMs for Build &amp; Test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Jenkins Solution Template: </a:t>
            </a:r>
            <a:r>
              <a:rPr lang="en-US" sz="1400" dirty="0">
                <a:latin typeface="Segoe UI"/>
                <a:hlinkClick r:id="rId4"/>
              </a:rPr>
              <a:t>https://aka.ms/jenkins-on-azure</a:t>
            </a:r>
            <a:endParaRPr lang="en-US" sz="1400" dirty="0">
              <a:latin typeface="Segoe UI"/>
            </a:endParaRPr>
          </a:p>
          <a:p>
            <a:pPr marL="799578" lvl="1" indent="-342900" defTabSz="931710">
              <a:spcBef>
                <a:spcPts val="0"/>
              </a:spcBef>
              <a:spcAft>
                <a:spcPts val="600"/>
              </a:spcAft>
              <a:buFont typeface="Arial" panose="020B0604020202020204" pitchFamily="34" charset="0"/>
              <a:buChar char="•"/>
              <a:defRPr/>
            </a:pPr>
            <a:r>
              <a:rPr lang="en-US" sz="1400" dirty="0">
                <a:latin typeface="Segoe UI"/>
              </a:rPr>
              <a:t>Microsoft published. A Jenkins build secured for Azure and pre-configured with Azure plugins and tools</a:t>
            </a:r>
          </a:p>
          <a:p>
            <a:pPr marL="342900" lvl="0" indent="-342900" defTabSz="931710">
              <a:spcBef>
                <a:spcPts val="0"/>
              </a:spcBef>
              <a:spcAft>
                <a:spcPts val="600"/>
              </a:spcAft>
              <a:buFont typeface="Arial" panose="020B0604020202020204" pitchFamily="34" charset="0"/>
              <a:buChar char="•"/>
              <a:defRPr/>
            </a:pPr>
            <a:r>
              <a:rPr lang="en-US" sz="1400" dirty="0">
                <a:latin typeface="Segoe UI"/>
              </a:rPr>
              <a:t>Jenkins Hub is a great starting point for customers: </a:t>
            </a:r>
            <a:r>
              <a:rPr lang="en-US" sz="1400" dirty="0">
                <a:latin typeface="Segoe UI"/>
                <a:hlinkClick r:id="rId5"/>
              </a:rPr>
              <a:t>http://aka.ms/azjenkinshub</a:t>
            </a:r>
            <a:r>
              <a:rPr lang="en-US" sz="1400" dirty="0">
                <a:latin typeface="Segoe UI"/>
              </a:rPr>
              <a:t> </a:t>
            </a:r>
          </a:p>
          <a:p>
            <a:pPr lvl="0" defTabSz="931591">
              <a:spcBef>
                <a:spcPts val="1019"/>
              </a:spcBef>
              <a:spcAft>
                <a:spcPts val="611"/>
              </a:spcAft>
            </a:pPr>
            <a:r>
              <a:rPr lang="en-US" sz="2853" dirty="0">
                <a:solidFill>
                  <a:srgbClr val="505050"/>
                </a:solidFill>
              </a:rPr>
              <a:t>Spinnaker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Continuous Deployment Tool</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Originally open sourced by </a:t>
            </a:r>
            <a:r>
              <a:rPr lang="en-US" sz="1400" dirty="0" err="1">
                <a:solidFill>
                  <a:srgbClr val="505050"/>
                </a:solidFill>
              </a:rPr>
              <a:t>NetFlix</a:t>
            </a:r>
            <a:endParaRPr lang="en-US" sz="1400" dirty="0">
              <a:solidFill>
                <a:srgbClr val="505050"/>
              </a:solidFill>
            </a:endParaRP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Provides the ability to manage continuous deployment pipelines with multiple deployment strategies and the ability to roll back easily to previous versions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Spinnaker Code Labs for Azure:</a:t>
            </a:r>
          </a:p>
          <a:p>
            <a:pPr lvl="3" defTabSz="931591">
              <a:spcBef>
                <a:spcPts val="509"/>
              </a:spcBef>
              <a:spcAft>
                <a:spcPts val="600"/>
              </a:spcAft>
            </a:pPr>
            <a:r>
              <a:rPr lang="en-US" sz="1400" dirty="0">
                <a:solidFill>
                  <a:srgbClr val="505050"/>
                </a:solidFill>
              </a:rPr>
              <a:t>	</a:t>
            </a:r>
            <a:r>
              <a:rPr lang="en-US" sz="1400" dirty="0">
                <a:solidFill>
                  <a:srgbClr val="505050"/>
                </a:solidFill>
                <a:hlinkClick r:id="rId6"/>
              </a:rPr>
              <a:t>CD to Azure VM ScaleSet</a:t>
            </a:r>
            <a:endParaRPr lang="en-US" sz="1400" dirty="0">
              <a:solidFill>
                <a:srgbClr val="505050"/>
              </a:solidFill>
            </a:endParaRPr>
          </a:p>
          <a:p>
            <a:pPr lvl="3" defTabSz="931591">
              <a:spcBef>
                <a:spcPts val="509"/>
              </a:spcBef>
              <a:spcAft>
                <a:spcPts val="600"/>
              </a:spcAft>
            </a:pPr>
            <a:r>
              <a:rPr lang="en-US" sz="1400" dirty="0">
                <a:solidFill>
                  <a:srgbClr val="505050"/>
                </a:solidFill>
              </a:rPr>
              <a:t>	</a:t>
            </a:r>
            <a:r>
              <a:rPr lang="en-US" sz="1400" dirty="0">
                <a:solidFill>
                  <a:srgbClr val="505050"/>
                </a:solidFill>
                <a:hlinkClick r:id="rId7"/>
              </a:rPr>
              <a:t>CD to K8s on Azure</a:t>
            </a:r>
            <a:endParaRPr lang="en-US" sz="1400" dirty="0">
              <a:solidFill>
                <a:srgbClr val="505050"/>
              </a:solidFill>
            </a:endParaRPr>
          </a:p>
        </p:txBody>
      </p:sp>
      <p:pic>
        <p:nvPicPr>
          <p:cNvPr id="8" name="Picture 7">
            <a:extLst>
              <a:ext uri="{FF2B5EF4-FFF2-40B4-BE49-F238E27FC236}">
                <a16:creationId xmlns:a16="http://schemas.microsoft.com/office/drawing/2014/main" id="{34BDA834-6F29-4E81-8EA7-3262F7812A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34079" y="297884"/>
            <a:ext cx="753626" cy="1042855"/>
          </a:xfrm>
          <a:prstGeom prst="rect">
            <a:avLst/>
          </a:prstGeom>
        </p:spPr>
      </p:pic>
      <p:pic>
        <p:nvPicPr>
          <p:cNvPr id="9" name="Picture 8">
            <a:extLst>
              <a:ext uri="{FF2B5EF4-FFF2-40B4-BE49-F238E27FC236}">
                <a16:creationId xmlns:a16="http://schemas.microsoft.com/office/drawing/2014/main" id="{4D00AC6D-D41C-45EC-9278-8FBEA851B0B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00946" y="2953820"/>
            <a:ext cx="1309914" cy="1309914"/>
          </a:xfrm>
          <a:prstGeom prst="rect">
            <a:avLst/>
          </a:prstGeom>
        </p:spPr>
      </p:pic>
    </p:spTree>
    <p:extLst>
      <p:ext uri="{BB962C8B-B14F-4D97-AF65-F5344CB8AC3E}">
        <p14:creationId xmlns:p14="http://schemas.microsoft.com/office/powerpoint/2010/main" val="545414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a:t>CI/CD Tools</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Visual Studio Team Services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Microsoft’s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Test and deploy your code to production with high-performance pipelines. Start small and scale up as needed.</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VSTS has everything you love about Git with free private repositories, pull requests, and code review. </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Collaborate with coworkers then integrate with CI/CD to get your code to production fast.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VSTS gives you configurable Kanban boards, interactive backlogs, simple planning tools, and out-of-the-box support for Scrum-all integrated together for traceability and reporting.</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Code once and share packages across your organization. Host your private </a:t>
            </a:r>
            <a:r>
              <a:rPr lang="en-US" sz="1400" dirty="0" err="1">
                <a:latin typeface="Segoe UI"/>
              </a:rPr>
              <a:t>Nuget</a:t>
            </a:r>
            <a:r>
              <a:rPr lang="en-US" sz="1400" dirty="0">
                <a:latin typeface="Segoe UI"/>
              </a:rPr>
              <a:t>, </a:t>
            </a:r>
            <a:r>
              <a:rPr lang="en-US" sz="1400" dirty="0" err="1">
                <a:latin typeface="Segoe UI"/>
              </a:rPr>
              <a:t>npm</a:t>
            </a:r>
            <a:r>
              <a:rPr lang="en-US" sz="1400" dirty="0">
                <a:latin typeface="Segoe UI"/>
              </a:rPr>
              <a:t>, and Maven packages with VSTS for more reliable, scalable builds.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Use VSTS to setup test plans and track and report manual tests, run automated test suites, and run cloud-based load tests.</a:t>
            </a:r>
          </a:p>
        </p:txBody>
      </p:sp>
      <p:pic>
        <p:nvPicPr>
          <p:cNvPr id="2" name="Picture 1">
            <a:extLst>
              <a:ext uri="{FF2B5EF4-FFF2-40B4-BE49-F238E27FC236}">
                <a16:creationId xmlns:a16="http://schemas.microsoft.com/office/drawing/2014/main" id="{9F3D07E5-F8D4-4677-91B5-EAA25A69B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2156" y="241112"/>
            <a:ext cx="1159650" cy="1144687"/>
          </a:xfrm>
          <a:prstGeom prst="rect">
            <a:avLst/>
          </a:prstGeom>
        </p:spPr>
      </p:pic>
      <p:pic>
        <p:nvPicPr>
          <p:cNvPr id="6" name="Picture 5">
            <a:extLst>
              <a:ext uri="{FF2B5EF4-FFF2-40B4-BE49-F238E27FC236}">
                <a16:creationId xmlns:a16="http://schemas.microsoft.com/office/drawing/2014/main" id="{C263D95C-C691-4580-A53D-B9F48582E2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84" y="2377607"/>
            <a:ext cx="5196745" cy="3005346"/>
          </a:xfrm>
          <a:prstGeom prst="rect">
            <a:avLst/>
          </a:prstGeom>
        </p:spPr>
      </p:pic>
      <p:pic>
        <p:nvPicPr>
          <p:cNvPr id="7" name="Picture 6">
            <a:extLst>
              <a:ext uri="{FF2B5EF4-FFF2-40B4-BE49-F238E27FC236}">
                <a16:creationId xmlns:a16="http://schemas.microsoft.com/office/drawing/2014/main" id="{4A1CD54E-CA95-4BCE-8327-A95CC8375B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58693" y="4508075"/>
            <a:ext cx="5970699" cy="2349925"/>
          </a:xfrm>
          <a:prstGeom prst="rect">
            <a:avLst/>
          </a:prstGeom>
        </p:spPr>
      </p:pic>
    </p:spTree>
    <p:extLst>
      <p:ext uri="{BB962C8B-B14F-4D97-AF65-F5344CB8AC3E}">
        <p14:creationId xmlns:p14="http://schemas.microsoft.com/office/powerpoint/2010/main" val="3835821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B0AC3D-16B1-43FA-A495-5853A4B7BC97}"/>
              </a:ext>
            </a:extLst>
          </p:cNvPr>
          <p:cNvSpPr txBox="1"/>
          <p:nvPr/>
        </p:nvSpPr>
        <p:spPr>
          <a:xfrm>
            <a:off x="704087" y="317386"/>
            <a:ext cx="10783826"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002060"/>
                </a:solidFill>
                <a:effectLst/>
                <a:uLnTx/>
                <a:uFillTx/>
                <a:latin typeface="JACKPORT COLLEGE NCV" panose="02000506020000020004" pitchFamily="2" charset="0"/>
                <a:ea typeface="+mn-ea"/>
                <a:cs typeface="+mn-cs"/>
              </a:rPr>
              <a:t>P20 </a:t>
            </a:r>
            <a:r>
              <a:rPr lang="en-US" sz="8000" dirty="0">
                <a:solidFill>
                  <a:srgbClr val="002060"/>
                </a:solidFill>
                <a:latin typeface="JACKPORT COLLEGE NCV" panose="02000506020000020004" pitchFamily="2" charset="0"/>
              </a:rPr>
              <a:t>Virtual</a:t>
            </a:r>
            <a:r>
              <a:rPr kumimoji="0" lang="en-US" sz="8000" b="0" i="0" u="none" strike="noStrike" kern="1200" cap="none" spc="0" normalizeH="0" baseline="0" noProof="0" dirty="0">
                <a:ln>
                  <a:noFill/>
                </a:ln>
                <a:solidFill>
                  <a:srgbClr val="002060"/>
                </a:solidFill>
                <a:effectLst/>
                <a:uLnTx/>
                <a:uFillTx/>
                <a:latin typeface="JACKPORT COLLEGE NCV" panose="02000506020000020004" pitchFamily="2" charset="0"/>
                <a:ea typeface="+mn-ea"/>
                <a:cs typeface="+mn-cs"/>
              </a:rPr>
              <a:t> Hackathon #3</a:t>
            </a:r>
          </a:p>
        </p:txBody>
      </p:sp>
      <p:sp>
        <p:nvSpPr>
          <p:cNvPr id="7" name="TextBox 6">
            <a:extLst>
              <a:ext uri="{FF2B5EF4-FFF2-40B4-BE49-F238E27FC236}">
                <a16:creationId xmlns:a16="http://schemas.microsoft.com/office/drawing/2014/main" id="{BAFCAE5A-9CD9-4174-B276-7602652603E4}"/>
              </a:ext>
            </a:extLst>
          </p:cNvPr>
          <p:cNvSpPr txBox="1"/>
          <p:nvPr/>
        </p:nvSpPr>
        <p:spPr>
          <a:xfrm>
            <a:off x="522514" y="290578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Albert Wolchesky</a:t>
            </a:r>
          </a:p>
        </p:txBody>
      </p:sp>
      <p:sp>
        <p:nvSpPr>
          <p:cNvPr id="8" name="TextBox 7">
            <a:extLst>
              <a:ext uri="{FF2B5EF4-FFF2-40B4-BE49-F238E27FC236}">
                <a16:creationId xmlns:a16="http://schemas.microsoft.com/office/drawing/2014/main" id="{70BC1254-1437-412B-A0C4-F2AEC941EDA1}"/>
              </a:ext>
            </a:extLst>
          </p:cNvPr>
          <p:cNvSpPr txBox="1"/>
          <p:nvPr/>
        </p:nvSpPr>
        <p:spPr>
          <a:xfrm>
            <a:off x="870857" y="342900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4" name="TextBox 3">
            <a:extLst>
              <a:ext uri="{FF2B5EF4-FFF2-40B4-BE49-F238E27FC236}">
                <a16:creationId xmlns:a16="http://schemas.microsoft.com/office/drawing/2014/main" id="{86FD6F58-EA11-412F-A4EF-045FDD6C8A48}"/>
              </a:ext>
            </a:extLst>
          </p:cNvPr>
          <p:cNvSpPr txBox="1"/>
          <p:nvPr/>
        </p:nvSpPr>
        <p:spPr>
          <a:xfrm>
            <a:off x="2927672" y="1364813"/>
            <a:ext cx="66273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solidFill>
                  <a:srgbClr val="FFC000"/>
                </a:solidFill>
                <a:latin typeface="Segoe UI Light" panose="020B0502040204020203" pitchFamily="34" charset="0"/>
                <a:cs typeface="Segoe UI Light" panose="020B0502040204020203" pitchFamily="34" charset="0"/>
              </a:rPr>
              <a:t>Welcome &amp; Intros</a:t>
            </a:r>
            <a:endParaRPr kumimoji="0" lang="en-US" sz="4400" b="0" i="0" u="none" strike="noStrike" kern="1200" cap="none" spc="0" normalizeH="0" baseline="0" noProof="0" dirty="0">
              <a:ln>
                <a:noFill/>
              </a:ln>
              <a:solidFill>
                <a:srgbClr val="FFC000"/>
              </a:solidFill>
              <a:effectLst/>
              <a:uLnTx/>
              <a:uFillTx/>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730D2516-AE11-40C5-8311-507F9FCBAB3B}"/>
              </a:ext>
            </a:extLst>
          </p:cNvPr>
          <p:cNvSpPr txBox="1"/>
          <p:nvPr/>
        </p:nvSpPr>
        <p:spPr>
          <a:xfrm>
            <a:off x="547209" y="395222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Ali Hussain</a:t>
            </a:r>
          </a:p>
        </p:txBody>
      </p:sp>
      <p:sp>
        <p:nvSpPr>
          <p:cNvPr id="13" name="TextBox 12">
            <a:extLst>
              <a:ext uri="{FF2B5EF4-FFF2-40B4-BE49-F238E27FC236}">
                <a16:creationId xmlns:a16="http://schemas.microsoft.com/office/drawing/2014/main" id="{533E6C56-6457-40E0-9DF4-742824DD22A6}"/>
              </a:ext>
            </a:extLst>
          </p:cNvPr>
          <p:cNvSpPr txBox="1"/>
          <p:nvPr/>
        </p:nvSpPr>
        <p:spPr>
          <a:xfrm>
            <a:off x="895552" y="447544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14" name="TextBox 13">
            <a:extLst>
              <a:ext uri="{FF2B5EF4-FFF2-40B4-BE49-F238E27FC236}">
                <a16:creationId xmlns:a16="http://schemas.microsoft.com/office/drawing/2014/main" id="{4D686CF9-E1A8-4B66-A8D7-5434A451A1F2}"/>
              </a:ext>
            </a:extLst>
          </p:cNvPr>
          <p:cNvSpPr txBox="1"/>
          <p:nvPr/>
        </p:nvSpPr>
        <p:spPr>
          <a:xfrm>
            <a:off x="7736114" y="3310537"/>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15" name="TextBox 14">
            <a:extLst>
              <a:ext uri="{FF2B5EF4-FFF2-40B4-BE49-F238E27FC236}">
                <a16:creationId xmlns:a16="http://schemas.microsoft.com/office/drawing/2014/main" id="{BD020B59-FBB7-482D-A438-CA8833DFDC7D}"/>
              </a:ext>
            </a:extLst>
          </p:cNvPr>
          <p:cNvSpPr txBox="1"/>
          <p:nvPr/>
        </p:nvSpPr>
        <p:spPr>
          <a:xfrm>
            <a:off x="8084457" y="3832978"/>
            <a:ext cx="3338286" cy="461665"/>
          </a:xfrm>
          <a:prstGeom prst="rect">
            <a:avLst/>
          </a:prstGeom>
          <a:solidFill>
            <a:srgbClr val="002060"/>
          </a:solidFill>
        </p:spPr>
        <p:txBody>
          <a:bodyPr wrap="square" rtlCol="0">
            <a:spAutoFit/>
          </a:bodyPr>
          <a:lstStyle/>
          <a:p>
            <a:pPr lvl="0" algn="ctr">
              <a:defRPr/>
            </a:pPr>
            <a:r>
              <a:rPr lang="en-US" sz="2400" dirty="0">
                <a:solidFill>
                  <a:srgbClr val="FFFF00"/>
                </a:solidFill>
              </a:rPr>
              <a:t>SME – Cat Herder</a:t>
            </a:r>
            <a:endPar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EFD794E-04ED-4FAA-A84A-0CD5B83089BC}"/>
              </a:ext>
            </a:extLst>
          </p:cNvPr>
          <p:cNvPicPr>
            <a:picLocks noChangeAspect="1"/>
          </p:cNvPicPr>
          <p:nvPr/>
        </p:nvPicPr>
        <p:blipFill>
          <a:blip r:embed="rId3"/>
          <a:stretch>
            <a:fillRect/>
          </a:stretch>
        </p:blipFill>
        <p:spPr>
          <a:xfrm>
            <a:off x="4488235" y="2338771"/>
            <a:ext cx="3175311" cy="3589064"/>
          </a:xfrm>
          <a:prstGeom prst="rect">
            <a:avLst/>
          </a:prstGeom>
        </p:spPr>
      </p:pic>
    </p:spTree>
    <p:extLst>
      <p:ext uri="{BB962C8B-B14F-4D97-AF65-F5344CB8AC3E}">
        <p14:creationId xmlns:p14="http://schemas.microsoft.com/office/powerpoint/2010/main" val="1782923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Azure Resource Manager Overview</a:t>
            </a:r>
          </a:p>
        </p:txBody>
      </p:sp>
    </p:spTree>
    <p:extLst>
      <p:ext uri="{BB962C8B-B14F-4D97-AF65-F5344CB8AC3E}">
        <p14:creationId xmlns:p14="http://schemas.microsoft.com/office/powerpoint/2010/main" val="9627682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37983" y="1486746"/>
            <a:ext cx="8517602" cy="5243964"/>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505050"/>
                </a:solidFill>
                <a:effectLst/>
                <a:uLnTx/>
                <a:uFillTx/>
                <a:latin typeface="Segoe UI Light"/>
                <a:ea typeface="ＭＳ Ｐゴシック" charset="0"/>
              </a:rPr>
              <a:t>Account and enterprise agreement</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3137" b="0" i="0" u="none" strike="noStrike" kern="1200" cap="none" spc="0" normalizeH="0" baseline="0" noProof="0" dirty="0">
                <a:ln>
                  <a:noFill/>
                </a:ln>
                <a:solidFill>
                  <a:srgbClr val="FFFFFF"/>
                </a:solidFill>
                <a:effectLst/>
                <a:uLnTx/>
                <a:uFillTx/>
                <a:latin typeface="Segoe UI Light"/>
                <a:ea typeface="ＭＳ Ｐゴシック" charset="0"/>
              </a:rPr>
              <a:t>Subscription(s)</a:t>
            </a:r>
          </a:p>
        </p:txBody>
      </p:sp>
      <p:sp>
        <p:nvSpPr>
          <p:cNvPr id="2" name="Title 1"/>
          <p:cNvSpPr>
            <a:spLocks noGrp="1"/>
          </p:cNvSpPr>
          <p:nvPr>
            <p:ph type="title"/>
          </p:nvPr>
        </p:nvSpPr>
        <p:spPr/>
        <p:txBody>
          <a:bodyPr/>
          <a:lstStyle/>
          <a:p>
            <a:r>
              <a:rPr lang="en-US" dirty="0"/>
              <a:t>Azure structure</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Role-based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Azure Resource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Manager policy</a:t>
            </a:r>
          </a:p>
        </p:txBody>
      </p:sp>
      <p:grpSp>
        <p:nvGrpSpPr>
          <p:cNvPr id="26" name="Group 25"/>
          <p:cNvGrpSpPr/>
          <p:nvPr/>
        </p:nvGrpSpPr>
        <p:grpSpPr>
          <a:xfrm>
            <a:off x="6895761" y="3653106"/>
            <a:ext cx="2370926" cy="1878224"/>
            <a:chOff x="7034035" y="3918176"/>
            <a:chExt cx="2418468" cy="1915886"/>
          </a:xfrm>
        </p:grpSpPr>
        <p:pic>
          <p:nvPicPr>
            <p:cNvPr id="138" name="Picture 13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20" name="Group 19"/>
            <p:cNvGrpSpPr/>
            <p:nvPr/>
          </p:nvGrpSpPr>
          <p:grpSpPr>
            <a:xfrm>
              <a:off x="8676156" y="5231530"/>
              <a:ext cx="776347" cy="602532"/>
              <a:chOff x="4423428" y="5105731"/>
              <a:chExt cx="741058"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 name="TextBox 1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7" name="Picture 16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6" cy="1878224"/>
            <a:chOff x="7034035" y="3918176"/>
            <a:chExt cx="2418468" cy="1915886"/>
          </a:xfrm>
        </p:grpSpPr>
        <p:pic>
          <p:nvPicPr>
            <p:cNvPr id="183" name="Picture 18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3" name="Picture 19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185" name="Group 184"/>
            <p:cNvGrpSpPr/>
            <p:nvPr/>
          </p:nvGrpSpPr>
          <p:grpSpPr>
            <a:xfrm>
              <a:off x="8676156" y="5231530"/>
              <a:ext cx="776347" cy="602532"/>
              <a:chOff x="4423428" y="5105731"/>
              <a:chExt cx="741058"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9" name="TextBox 18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7" name="Picture 18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9606404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48024" y="1327789"/>
            <a:ext cx="8829251" cy="5105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1"/>
          <p:cNvSpPr>
            <a:spLocks noGrp="1"/>
          </p:cNvSpPr>
          <p:nvPr>
            <p:ph type="body" sz="quarter" idx="11"/>
          </p:nvPr>
        </p:nvSpPr>
        <p:spPr>
          <a:xfrm>
            <a:off x="263013" y="2403403"/>
            <a:ext cx="3285011" cy="1777923"/>
          </a:xfrm>
        </p:spPr>
        <p:txBody>
          <a:bodyPr/>
          <a:lstStyle/>
          <a:p>
            <a:r>
              <a:rPr lang="en-US" sz="2353" dirty="0"/>
              <a:t>Azure Resource Manager or ARM management interface for Azure</a:t>
            </a:r>
          </a:p>
        </p:txBody>
      </p:sp>
      <p:sp>
        <p:nvSpPr>
          <p:cNvPr id="4" name="Title 3"/>
          <p:cNvSpPr>
            <a:spLocks noGrp="1"/>
          </p:cNvSpPr>
          <p:nvPr>
            <p:ph type="title"/>
          </p:nvPr>
        </p:nvSpPr>
        <p:spPr/>
        <p:txBody>
          <a:bodyPr>
            <a:normAutofit fontScale="90000"/>
          </a:bodyPr>
          <a:lstStyle/>
          <a:p>
            <a:r>
              <a:rPr lang="en-US" dirty="0"/>
              <a:t>Azure Resource Manager</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9492" y="1598875"/>
            <a:ext cx="7766691" cy="4629357"/>
          </a:xfrm>
          <a:prstGeom prst="rect">
            <a:avLst/>
          </a:prstGeom>
        </p:spPr>
      </p:pic>
    </p:spTree>
    <p:extLst>
      <p:ext uri="{BB962C8B-B14F-4D97-AF65-F5344CB8AC3E}">
        <p14:creationId xmlns:p14="http://schemas.microsoft.com/office/powerpoint/2010/main" val="23022865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D4E5EDF-8513-4863-BC4E-40D37375428F}"/>
              </a:ext>
            </a:extLst>
          </p:cNvPr>
          <p:cNvGrpSpPr/>
          <p:nvPr/>
        </p:nvGrpSpPr>
        <p:grpSpPr>
          <a:xfrm>
            <a:off x="3531435" y="3925483"/>
            <a:ext cx="8464365" cy="2781814"/>
            <a:chOff x="5878954" y="1658002"/>
            <a:chExt cx="5929327" cy="1958359"/>
          </a:xfrm>
        </p:grpSpPr>
        <p:sp>
          <p:nvSpPr>
            <p:cNvPr id="16" name="Rounded Rectangle 7">
              <a:extLst>
                <a:ext uri="{FF2B5EF4-FFF2-40B4-BE49-F238E27FC236}">
                  <a16:creationId xmlns:a16="http://schemas.microsoft.com/office/drawing/2014/main" id="{CF2151DE-4CBB-4F34-A37C-1131D844AC20}"/>
                </a:ext>
              </a:extLst>
            </p:cNvPr>
            <p:cNvSpPr/>
            <p:nvPr/>
          </p:nvSpPr>
          <p:spPr>
            <a:xfrm>
              <a:off x="6704453" y="2344679"/>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17" name="Rounded Rectangle 10">
              <a:extLst>
                <a:ext uri="{FF2B5EF4-FFF2-40B4-BE49-F238E27FC236}">
                  <a16:creationId xmlns:a16="http://schemas.microsoft.com/office/drawing/2014/main" id="{78FA6095-11A4-4F91-83EC-6F0A8E628A8C}"/>
                </a:ext>
              </a:extLst>
            </p:cNvPr>
            <p:cNvSpPr/>
            <p:nvPr/>
          </p:nvSpPr>
          <p:spPr>
            <a:xfrm>
              <a:off x="5878954"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18" name="Rounded Rectangle 13">
              <a:extLst>
                <a:ext uri="{FF2B5EF4-FFF2-40B4-BE49-F238E27FC236}">
                  <a16:creationId xmlns:a16="http://schemas.microsoft.com/office/drawing/2014/main" id="{7535FF23-0965-4C3A-BC03-5E89865E3F58}"/>
                </a:ext>
              </a:extLst>
            </p:cNvPr>
            <p:cNvSpPr/>
            <p:nvPr/>
          </p:nvSpPr>
          <p:spPr>
            <a:xfrm>
              <a:off x="7450611"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19" name="Rounded Rectangle 19">
              <a:extLst>
                <a:ext uri="{FF2B5EF4-FFF2-40B4-BE49-F238E27FC236}">
                  <a16:creationId xmlns:a16="http://schemas.microsoft.com/office/drawing/2014/main" id="{5B595A43-CDEC-49CD-8709-E5A9B9A269CE}"/>
                </a:ext>
              </a:extLst>
            </p:cNvPr>
            <p:cNvSpPr/>
            <p:nvPr/>
          </p:nvSpPr>
          <p:spPr>
            <a:xfrm>
              <a:off x="9022268"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20" name="Rounded Rectangle 7">
              <a:extLst>
                <a:ext uri="{FF2B5EF4-FFF2-40B4-BE49-F238E27FC236}">
                  <a16:creationId xmlns:a16="http://schemas.microsoft.com/office/drawing/2014/main" id="{416C816C-0C6D-4F41-8044-35D6B23F04F9}"/>
                </a:ext>
              </a:extLst>
            </p:cNvPr>
            <p:cNvSpPr/>
            <p:nvPr/>
          </p:nvSpPr>
          <p:spPr>
            <a:xfrm>
              <a:off x="9022267" y="2345717"/>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21" name="Right Brace 20">
              <a:extLst>
                <a:ext uri="{FF2B5EF4-FFF2-40B4-BE49-F238E27FC236}">
                  <a16:creationId xmlns:a16="http://schemas.microsoft.com/office/drawing/2014/main" id="{2BA6FC15-B523-434D-A9CE-9D3B8575A560}"/>
                </a:ext>
              </a:extLst>
            </p:cNvPr>
            <p:cNvSpPr/>
            <p:nvPr/>
          </p:nvSpPr>
          <p:spPr>
            <a:xfrm rot="16200000">
              <a:off x="8083890" y="803390"/>
              <a:ext cx="675250" cy="2384476"/>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Right Brace 21">
              <a:extLst>
                <a:ext uri="{FF2B5EF4-FFF2-40B4-BE49-F238E27FC236}">
                  <a16:creationId xmlns:a16="http://schemas.microsoft.com/office/drawing/2014/main" id="{2CC786A8-83C3-463A-980F-E359710838D6}"/>
                </a:ext>
              </a:extLst>
            </p:cNvPr>
            <p:cNvSpPr/>
            <p:nvPr/>
          </p:nvSpPr>
          <p:spPr>
            <a:xfrm rot="16200000">
              <a:off x="6936216" y="2205437"/>
              <a:ext cx="586123" cy="1572900"/>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cxnSp>
          <p:nvCxnSpPr>
            <p:cNvPr id="23" name="Straight Connector 22">
              <a:extLst>
                <a:ext uri="{FF2B5EF4-FFF2-40B4-BE49-F238E27FC236}">
                  <a16:creationId xmlns:a16="http://schemas.microsoft.com/office/drawing/2014/main" id="{1F8E10F8-403D-472C-8CF3-9039A00AFDD7}"/>
                </a:ext>
              </a:extLst>
            </p:cNvPr>
            <p:cNvCxnSpPr/>
            <p:nvPr/>
          </p:nvCxnSpPr>
          <p:spPr>
            <a:xfrm>
              <a:off x="9615156" y="2652419"/>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ounded Rectangle 7">
              <a:extLst>
                <a:ext uri="{FF2B5EF4-FFF2-40B4-BE49-F238E27FC236}">
                  <a16:creationId xmlns:a16="http://schemas.microsoft.com/office/drawing/2014/main" id="{D945A8B7-9D6F-47D6-8D6F-7686E7384438}"/>
                </a:ext>
              </a:extLst>
            </p:cNvPr>
            <p:cNvSpPr/>
            <p:nvPr/>
          </p:nvSpPr>
          <p:spPr>
            <a:xfrm>
              <a:off x="7802768"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Tenant</a:t>
              </a:r>
            </a:p>
          </p:txBody>
        </p:sp>
        <p:sp>
          <p:nvSpPr>
            <p:cNvPr id="25" name="Rounded Rectangle 7">
              <a:extLst>
                <a:ext uri="{FF2B5EF4-FFF2-40B4-BE49-F238E27FC236}">
                  <a16:creationId xmlns:a16="http://schemas.microsoft.com/office/drawing/2014/main" id="{B47F4AF2-4BE3-41A6-8A61-C86782B148EF}"/>
                </a:ext>
              </a:extLst>
            </p:cNvPr>
            <p:cNvSpPr/>
            <p:nvPr/>
          </p:nvSpPr>
          <p:spPr>
            <a:xfrm>
              <a:off x="10623016" y="2367083"/>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26" name="Rounded Rectangle 19">
              <a:extLst>
                <a:ext uri="{FF2B5EF4-FFF2-40B4-BE49-F238E27FC236}">
                  <a16:creationId xmlns:a16="http://schemas.microsoft.com/office/drawing/2014/main" id="{FE0954FD-BC4E-466D-B8FE-615430085AAB}"/>
                </a:ext>
              </a:extLst>
            </p:cNvPr>
            <p:cNvSpPr/>
            <p:nvPr/>
          </p:nvSpPr>
          <p:spPr>
            <a:xfrm>
              <a:off x="10623016"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cxnSp>
          <p:nvCxnSpPr>
            <p:cNvPr id="27" name="Straight Connector 26">
              <a:extLst>
                <a:ext uri="{FF2B5EF4-FFF2-40B4-BE49-F238E27FC236}">
                  <a16:creationId xmlns:a16="http://schemas.microsoft.com/office/drawing/2014/main" id="{CBDC96CC-1D7E-4E74-BE02-60D47B8D2A4E}"/>
                </a:ext>
              </a:extLst>
            </p:cNvPr>
            <p:cNvCxnSpPr/>
            <p:nvPr/>
          </p:nvCxnSpPr>
          <p:spPr>
            <a:xfrm>
              <a:off x="11174413" y="2682398"/>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EAA57C-E60C-4730-AC69-9C257114BF73}"/>
                </a:ext>
              </a:extLst>
            </p:cNvPr>
            <p:cNvCxnSpPr/>
            <p:nvPr/>
          </p:nvCxnSpPr>
          <p:spPr>
            <a:xfrm flipH="1">
              <a:off x="11160436" y="1658002"/>
              <a:ext cx="13977" cy="70908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ounded Rectangle 7">
              <a:extLst>
                <a:ext uri="{FF2B5EF4-FFF2-40B4-BE49-F238E27FC236}">
                  <a16:creationId xmlns:a16="http://schemas.microsoft.com/office/drawing/2014/main" id="{FE02661A-B408-4E24-B00B-2D16B8F2A03E}"/>
                </a:ext>
              </a:extLst>
            </p:cNvPr>
            <p:cNvSpPr/>
            <p:nvPr/>
          </p:nvSpPr>
          <p:spPr>
            <a:xfrm>
              <a:off x="10623016"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Tenant</a:t>
              </a:r>
            </a:p>
          </p:txBody>
        </p:sp>
      </p:grpSp>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502" y="460979"/>
            <a:ext cx="2613839" cy="1812640"/>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72943" y="460979"/>
            <a:ext cx="2833375" cy="1840065"/>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4920" y="432767"/>
            <a:ext cx="2760499" cy="1840852"/>
          </a:xfrm>
          <a:prstGeom prst="rect">
            <a:avLst/>
          </a:prstGeom>
        </p:spPr>
      </p:pic>
      <p:pic>
        <p:nvPicPr>
          <p:cNvPr id="38" name="Picture 37">
            <a:extLst>
              <a:ext uri="{FF2B5EF4-FFF2-40B4-BE49-F238E27FC236}">
                <a16:creationId xmlns:a16="http://schemas.microsoft.com/office/drawing/2014/main" id="{2F876789-DBF8-4338-9C20-BEE6D433CFE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73645" y="527888"/>
            <a:ext cx="1678822" cy="1678822"/>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683465" y="2301044"/>
            <a:ext cx="1422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3973356" y="2273619"/>
            <a:ext cx="1140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6936084" y="2264054"/>
            <a:ext cx="1935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9405184" y="2328726"/>
            <a:ext cx="3011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Resource Manager</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1215" y="3151279"/>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901750" y="4448902"/>
            <a:ext cx="11674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API</a:t>
            </a:r>
          </a:p>
        </p:txBody>
      </p:sp>
    </p:spTree>
    <p:extLst>
      <p:ext uri="{BB962C8B-B14F-4D97-AF65-F5344CB8AC3E}">
        <p14:creationId xmlns:p14="http://schemas.microsoft.com/office/powerpoint/2010/main" val="3753618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1373" y="315192"/>
            <a:ext cx="5078461" cy="1867388"/>
          </a:xfrm>
        </p:spPr>
        <p:txBody>
          <a:bodyPr/>
          <a:lstStyle/>
          <a:p>
            <a:r>
              <a:rPr lang="en-US" sz="5399" spc="0" dirty="0">
                <a:gradFill>
                  <a:gsLst>
                    <a:gs pos="2920">
                      <a:schemeClr val="tx2"/>
                    </a:gs>
                    <a:gs pos="39000">
                      <a:schemeClr val="tx2"/>
                    </a:gs>
                  </a:gsLst>
                  <a:lin ang="5400000" scaled="0"/>
                </a:gradFill>
                <a:cs typeface="+mn-cs"/>
              </a:rPr>
              <a:t>Resource Providers</a:t>
            </a:r>
          </a:p>
        </p:txBody>
      </p:sp>
      <p:sp>
        <p:nvSpPr>
          <p:cNvPr id="3" name="Subtitle 2"/>
          <p:cNvSpPr>
            <a:spLocks noGrp="1"/>
          </p:cNvSpPr>
          <p:nvPr>
            <p:ph type="subTitle" idx="1"/>
          </p:nvPr>
        </p:nvSpPr>
        <p:spPr>
          <a:xfrm>
            <a:off x="6214533" y="2494609"/>
            <a:ext cx="5825067" cy="3892904"/>
          </a:xfrm>
        </p:spPr>
        <p:txBody>
          <a:bodyPr>
            <a:normAutofit fontScale="92500" lnSpcReduction="20000"/>
          </a:bodyPr>
          <a:lstStyle/>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Individual resources</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Provision resources in isolation</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Deployment becomes more complex</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Management of app is </a:t>
            </a:r>
            <a:r>
              <a:rPr lang="en-US" sz="2400" dirty="0">
                <a:latin typeface="Segoe UI Light" panose="020B0502040204020203" pitchFamily="34" charset="0"/>
                <a:cs typeface="Segoe UI Light" panose="020B0502040204020203" pitchFamily="34" charset="0"/>
              </a:rPr>
              <a:t>challenging</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Proper use of resources becomes more abstract</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Isolation makes communication a challenge</a:t>
            </a:r>
          </a:p>
          <a:p>
            <a:endParaRPr lang="en-US" sz="2400" dirty="0">
              <a:latin typeface="Segoe UI Light" panose="020B0502040204020203" pitchFamily="34" charset="0"/>
              <a:cs typeface="Segoe UI Light" panose="020B0502040204020203" pitchFamily="34" charset="0"/>
            </a:endParaRPr>
          </a:p>
          <a:p>
            <a:pPr marL="346009" indent="-346009"/>
            <a:endParaRPr lang="en-US" dirty="0"/>
          </a:p>
        </p:txBody>
      </p:sp>
      <p:sp>
        <p:nvSpPr>
          <p:cNvPr id="335" name="Freeform 5"/>
          <p:cNvSpPr>
            <a:spLocks/>
          </p:cNvSpPr>
          <p:nvPr/>
        </p:nvSpPr>
        <p:spPr bwMode="auto">
          <a:xfrm>
            <a:off x="511407" y="31519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6"/>
          <p:cNvSpPr>
            <a:spLocks/>
          </p:cNvSpPr>
          <p:nvPr/>
        </p:nvSpPr>
        <p:spPr bwMode="auto">
          <a:xfrm>
            <a:off x="509820" y="315191"/>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0"/>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1"/>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2"/>
          <p:cNvSpPr>
            <a:spLocks/>
          </p:cNvSpPr>
          <p:nvPr/>
        </p:nvSpPr>
        <p:spPr bwMode="auto">
          <a:xfrm>
            <a:off x="863459" y="638880"/>
            <a:ext cx="157141"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3"/>
          <p:cNvSpPr>
            <a:spLocks/>
          </p:cNvSpPr>
          <p:nvPr/>
        </p:nvSpPr>
        <p:spPr bwMode="auto">
          <a:xfrm>
            <a:off x="1058696" y="1073793"/>
            <a:ext cx="777764" cy="385709"/>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4"/>
          <p:cNvSpPr>
            <a:spLocks/>
          </p:cNvSpPr>
          <p:nvPr/>
        </p:nvSpPr>
        <p:spPr bwMode="auto">
          <a:xfrm>
            <a:off x="1368213" y="781733"/>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5"/>
          <p:cNvSpPr>
            <a:spLocks/>
          </p:cNvSpPr>
          <p:nvPr/>
        </p:nvSpPr>
        <p:spPr bwMode="auto">
          <a:xfrm>
            <a:off x="1103140" y="491263"/>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6"/>
          <p:cNvSpPr>
            <a:spLocks/>
          </p:cNvSpPr>
          <p:nvPr/>
        </p:nvSpPr>
        <p:spPr bwMode="auto">
          <a:xfrm>
            <a:off x="884095" y="1054745"/>
            <a:ext cx="174600" cy="439676"/>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7"/>
          <p:cNvSpPr>
            <a:spLocks/>
          </p:cNvSpPr>
          <p:nvPr/>
        </p:nvSpPr>
        <p:spPr bwMode="auto">
          <a:xfrm>
            <a:off x="963458" y="721418"/>
            <a:ext cx="404756"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
          <p:cNvSpPr>
            <a:spLocks/>
          </p:cNvSpPr>
          <p:nvPr/>
        </p:nvSpPr>
        <p:spPr bwMode="auto">
          <a:xfrm>
            <a:off x="1258691" y="584912"/>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9"/>
          <p:cNvSpPr>
            <a:spLocks/>
          </p:cNvSpPr>
          <p:nvPr/>
        </p:nvSpPr>
        <p:spPr bwMode="auto">
          <a:xfrm>
            <a:off x="1561860" y="930937"/>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20"/>
          <p:cNvSpPr>
            <a:spLocks/>
          </p:cNvSpPr>
          <p:nvPr/>
        </p:nvSpPr>
        <p:spPr bwMode="auto">
          <a:xfrm>
            <a:off x="1311072" y="1242044"/>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21"/>
          <p:cNvSpPr>
            <a:spLocks/>
          </p:cNvSpPr>
          <p:nvPr/>
        </p:nvSpPr>
        <p:spPr bwMode="auto">
          <a:xfrm>
            <a:off x="846000" y="856337"/>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TextBox 348"/>
          <p:cNvSpPr txBox="1"/>
          <p:nvPr/>
        </p:nvSpPr>
        <p:spPr>
          <a:xfrm>
            <a:off x="508231" y="177048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Web Site</a:t>
            </a:r>
          </a:p>
        </p:txBody>
      </p:sp>
      <p:sp>
        <p:nvSpPr>
          <p:cNvPr id="350" name="Freeform 5"/>
          <p:cNvSpPr>
            <a:spLocks/>
          </p:cNvSpPr>
          <p:nvPr/>
        </p:nvSpPr>
        <p:spPr bwMode="auto">
          <a:xfrm>
            <a:off x="3168189" y="72728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
          <p:cNvSpPr>
            <a:spLocks/>
          </p:cNvSpPr>
          <p:nvPr/>
        </p:nvSpPr>
        <p:spPr bwMode="auto">
          <a:xfrm>
            <a:off x="3166602" y="72728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TextBox 351"/>
          <p:cNvSpPr txBox="1"/>
          <p:nvPr/>
        </p:nvSpPr>
        <p:spPr>
          <a:xfrm>
            <a:off x="3165013" y="218257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Storage</a:t>
            </a:r>
          </a:p>
        </p:txBody>
      </p:sp>
      <p:sp>
        <p:nvSpPr>
          <p:cNvPr id="353" name="Freeform 42"/>
          <p:cNvSpPr>
            <a:spLocks/>
          </p:cNvSpPr>
          <p:nvPr/>
        </p:nvSpPr>
        <p:spPr bwMode="auto">
          <a:xfrm>
            <a:off x="3478502" y="1149379"/>
            <a:ext cx="1114267"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43"/>
          <p:cNvSpPr>
            <a:spLocks/>
          </p:cNvSpPr>
          <p:nvPr/>
        </p:nvSpPr>
        <p:spPr bwMode="auto">
          <a:xfrm>
            <a:off x="3478502" y="979542"/>
            <a:ext cx="1114267"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Rectangle 44"/>
          <p:cNvSpPr>
            <a:spLocks noChangeArrowheads="1"/>
          </p:cNvSpPr>
          <p:nvPr/>
        </p:nvSpPr>
        <p:spPr bwMode="auto">
          <a:xfrm>
            <a:off x="3807069"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Rectangle 45"/>
          <p:cNvSpPr>
            <a:spLocks noChangeArrowheads="1"/>
          </p:cNvSpPr>
          <p:nvPr/>
        </p:nvSpPr>
        <p:spPr bwMode="auto">
          <a:xfrm>
            <a:off x="3807069"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Rectangle 4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Rectangle 4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48"/>
          <p:cNvSpPr>
            <a:spLocks noChangeArrowheads="1"/>
          </p:cNvSpPr>
          <p:nvPr/>
        </p:nvSpPr>
        <p:spPr bwMode="auto">
          <a:xfrm>
            <a:off x="3807069"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49"/>
          <p:cNvSpPr>
            <a:spLocks noChangeArrowheads="1"/>
          </p:cNvSpPr>
          <p:nvPr/>
        </p:nvSpPr>
        <p:spPr bwMode="auto">
          <a:xfrm>
            <a:off x="3807069"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50"/>
          <p:cNvSpPr>
            <a:spLocks noChangeArrowheads="1"/>
          </p:cNvSpPr>
          <p:nvPr/>
        </p:nvSpPr>
        <p:spPr bwMode="auto">
          <a:xfrm>
            <a:off x="4054683"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51"/>
          <p:cNvSpPr>
            <a:spLocks noChangeArrowheads="1"/>
          </p:cNvSpPr>
          <p:nvPr/>
        </p:nvSpPr>
        <p:spPr bwMode="auto">
          <a:xfrm>
            <a:off x="4054683"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52"/>
          <p:cNvSpPr>
            <a:spLocks noChangeArrowheads="1"/>
          </p:cNvSpPr>
          <p:nvPr/>
        </p:nvSpPr>
        <p:spPr bwMode="auto">
          <a:xfrm>
            <a:off x="4054683"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53"/>
          <p:cNvSpPr>
            <a:spLocks noChangeArrowheads="1"/>
          </p:cNvSpPr>
          <p:nvPr/>
        </p:nvSpPr>
        <p:spPr bwMode="auto">
          <a:xfrm>
            <a:off x="4054683"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54"/>
          <p:cNvSpPr>
            <a:spLocks noChangeArrowheads="1"/>
          </p:cNvSpPr>
          <p:nvPr/>
        </p:nvSpPr>
        <p:spPr bwMode="auto">
          <a:xfrm>
            <a:off x="4054683"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55"/>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56"/>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57"/>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58"/>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59"/>
          <p:cNvSpPr>
            <a:spLocks noChangeArrowheads="1"/>
          </p:cNvSpPr>
          <p:nvPr/>
        </p:nvSpPr>
        <p:spPr bwMode="auto">
          <a:xfrm>
            <a:off x="3561041"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60"/>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61"/>
          <p:cNvSpPr>
            <a:spLocks noChangeArrowheads="1"/>
          </p:cNvSpPr>
          <p:nvPr/>
        </p:nvSpPr>
        <p:spPr bwMode="auto">
          <a:xfrm>
            <a:off x="3561041"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62"/>
          <p:cNvSpPr>
            <a:spLocks noChangeArrowheads="1"/>
          </p:cNvSpPr>
          <p:nvPr/>
        </p:nvSpPr>
        <p:spPr bwMode="auto">
          <a:xfrm>
            <a:off x="3561041" y="1723974"/>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63"/>
          <p:cNvSpPr>
            <a:spLocks noChangeArrowheads="1"/>
          </p:cNvSpPr>
          <p:nvPr/>
        </p:nvSpPr>
        <p:spPr bwMode="auto">
          <a:xfrm>
            <a:off x="3807069"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64"/>
          <p:cNvSpPr>
            <a:spLocks noChangeArrowheads="1"/>
          </p:cNvSpPr>
          <p:nvPr/>
        </p:nvSpPr>
        <p:spPr bwMode="auto">
          <a:xfrm>
            <a:off x="4054683"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65"/>
          <p:cNvSpPr>
            <a:spLocks noChangeArrowheads="1"/>
          </p:cNvSpPr>
          <p:nvPr/>
        </p:nvSpPr>
        <p:spPr bwMode="auto">
          <a:xfrm>
            <a:off x="4303885"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66"/>
          <p:cNvSpPr>
            <a:spLocks noChangeArrowheads="1"/>
          </p:cNvSpPr>
          <p:nvPr/>
        </p:nvSpPr>
        <p:spPr bwMode="auto">
          <a:xfrm>
            <a:off x="4303885"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67"/>
          <p:cNvSpPr>
            <a:spLocks noChangeArrowheads="1"/>
          </p:cNvSpPr>
          <p:nvPr/>
        </p:nvSpPr>
        <p:spPr bwMode="auto">
          <a:xfrm>
            <a:off x="4303885"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68"/>
          <p:cNvSpPr>
            <a:spLocks noChangeArrowheads="1"/>
          </p:cNvSpPr>
          <p:nvPr/>
        </p:nvSpPr>
        <p:spPr bwMode="auto">
          <a:xfrm>
            <a:off x="4303885"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69"/>
          <p:cNvSpPr>
            <a:spLocks noEditPoints="1"/>
          </p:cNvSpPr>
          <p:nvPr/>
        </p:nvSpPr>
        <p:spPr bwMode="auto">
          <a:xfrm>
            <a:off x="3513422" y="979542"/>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70"/>
          <p:cNvSpPr>
            <a:spLocks/>
          </p:cNvSpPr>
          <p:nvPr/>
        </p:nvSpPr>
        <p:spPr bwMode="auto">
          <a:xfrm>
            <a:off x="3773735" y="979542"/>
            <a:ext cx="365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71"/>
          <p:cNvSpPr>
            <a:spLocks/>
          </p:cNvSpPr>
          <p:nvPr/>
        </p:nvSpPr>
        <p:spPr bwMode="auto">
          <a:xfrm>
            <a:off x="3516597" y="1930319"/>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72"/>
          <p:cNvSpPr>
            <a:spLocks noEditPoints="1"/>
          </p:cNvSpPr>
          <p:nvPr/>
        </p:nvSpPr>
        <p:spPr bwMode="auto">
          <a:xfrm>
            <a:off x="3478501" y="1149379"/>
            <a:ext cx="814272"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73"/>
          <p:cNvSpPr>
            <a:spLocks/>
          </p:cNvSpPr>
          <p:nvPr/>
        </p:nvSpPr>
        <p:spPr bwMode="auto">
          <a:xfrm>
            <a:off x="3478502" y="979542"/>
            <a:ext cx="969825"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74"/>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75"/>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7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7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78"/>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79"/>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80"/>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81"/>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82"/>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83"/>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84"/>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85"/>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86"/>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87"/>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88"/>
          <p:cNvSpPr>
            <a:spLocks noChangeArrowheads="1"/>
          </p:cNvSpPr>
          <p:nvPr/>
        </p:nvSpPr>
        <p:spPr bwMode="auto">
          <a:xfrm>
            <a:off x="3561041" y="1557310"/>
            <a:ext cx="206345" cy="125396"/>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89"/>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90"/>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91"/>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5"/>
          <p:cNvSpPr>
            <a:spLocks/>
          </p:cNvSpPr>
          <p:nvPr/>
        </p:nvSpPr>
        <p:spPr bwMode="auto">
          <a:xfrm>
            <a:off x="1103139" y="322760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6"/>
          <p:cNvSpPr>
            <a:spLocks/>
          </p:cNvSpPr>
          <p:nvPr/>
        </p:nvSpPr>
        <p:spPr bwMode="auto">
          <a:xfrm>
            <a:off x="1101551" y="322760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TextBox 404"/>
          <p:cNvSpPr txBox="1"/>
          <p:nvPr/>
        </p:nvSpPr>
        <p:spPr>
          <a:xfrm>
            <a:off x="1099963" y="4682900"/>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Database</a:t>
            </a:r>
          </a:p>
        </p:txBody>
      </p:sp>
      <p:sp>
        <p:nvSpPr>
          <p:cNvPr id="406" name="Freeform 22"/>
          <p:cNvSpPr>
            <a:spLocks/>
          </p:cNvSpPr>
          <p:nvPr/>
        </p:nvSpPr>
        <p:spPr bwMode="auto">
          <a:xfrm>
            <a:off x="1558795" y="3586081"/>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Freeform 23"/>
          <p:cNvSpPr>
            <a:spLocks/>
          </p:cNvSpPr>
          <p:nvPr/>
        </p:nvSpPr>
        <p:spPr bwMode="auto">
          <a:xfrm>
            <a:off x="1985774" y="3586081"/>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24"/>
          <p:cNvSpPr>
            <a:spLocks noChangeArrowheads="1"/>
          </p:cNvSpPr>
          <p:nvPr/>
        </p:nvSpPr>
        <p:spPr bwMode="auto">
          <a:xfrm>
            <a:off x="1558796" y="3430528"/>
            <a:ext cx="863477"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Oval 25"/>
          <p:cNvSpPr>
            <a:spLocks noChangeArrowheads="1"/>
          </p:cNvSpPr>
          <p:nvPr/>
        </p:nvSpPr>
        <p:spPr bwMode="auto">
          <a:xfrm>
            <a:off x="1646097" y="3471798"/>
            <a:ext cx="688878"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26"/>
          <p:cNvSpPr>
            <a:spLocks/>
          </p:cNvSpPr>
          <p:nvPr/>
        </p:nvSpPr>
        <p:spPr bwMode="auto">
          <a:xfrm>
            <a:off x="1646097" y="3471798"/>
            <a:ext cx="688878"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27"/>
          <p:cNvSpPr>
            <a:spLocks noEditPoints="1"/>
          </p:cNvSpPr>
          <p:nvPr/>
        </p:nvSpPr>
        <p:spPr bwMode="auto">
          <a:xfrm>
            <a:off x="1676255" y="3935282"/>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28"/>
          <p:cNvSpPr>
            <a:spLocks/>
          </p:cNvSpPr>
          <p:nvPr/>
        </p:nvSpPr>
        <p:spPr bwMode="auto">
          <a:xfrm>
            <a:off x="1755619" y="3998774"/>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29"/>
          <p:cNvSpPr>
            <a:spLocks/>
          </p:cNvSpPr>
          <p:nvPr/>
        </p:nvSpPr>
        <p:spPr bwMode="auto">
          <a:xfrm>
            <a:off x="2119106" y="3992424"/>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30"/>
          <p:cNvSpPr>
            <a:spLocks/>
          </p:cNvSpPr>
          <p:nvPr/>
        </p:nvSpPr>
        <p:spPr bwMode="auto">
          <a:xfrm>
            <a:off x="2117517" y="4136866"/>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5"/>
          <p:cNvSpPr>
            <a:spLocks/>
          </p:cNvSpPr>
          <p:nvPr/>
        </p:nvSpPr>
        <p:spPr bwMode="auto">
          <a:xfrm>
            <a:off x="3805797" y="3800048"/>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6"/>
          <p:cNvSpPr>
            <a:spLocks/>
          </p:cNvSpPr>
          <p:nvPr/>
        </p:nvSpPr>
        <p:spPr bwMode="auto">
          <a:xfrm>
            <a:off x="3804210" y="3800047"/>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TextBox 416"/>
          <p:cNvSpPr txBox="1"/>
          <p:nvPr/>
        </p:nvSpPr>
        <p:spPr>
          <a:xfrm>
            <a:off x="3802621" y="5255345"/>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Virtual Machine</a:t>
            </a:r>
          </a:p>
        </p:txBody>
      </p:sp>
      <p:sp>
        <p:nvSpPr>
          <p:cNvPr id="418" name="Freeform 31"/>
          <p:cNvSpPr>
            <a:spLocks/>
          </p:cNvSpPr>
          <p:nvPr/>
        </p:nvSpPr>
        <p:spPr bwMode="auto">
          <a:xfrm>
            <a:off x="4306602" y="4900590"/>
            <a:ext cx="760305"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32"/>
          <p:cNvSpPr>
            <a:spLocks noEditPoints="1"/>
          </p:cNvSpPr>
          <p:nvPr/>
        </p:nvSpPr>
        <p:spPr bwMode="auto">
          <a:xfrm>
            <a:off x="4106605" y="4049811"/>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33"/>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34"/>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35"/>
          <p:cNvSpPr>
            <a:spLocks/>
          </p:cNvSpPr>
          <p:nvPr/>
        </p:nvSpPr>
        <p:spPr bwMode="auto">
          <a:xfrm>
            <a:off x="4106605" y="4049811"/>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36"/>
          <p:cNvSpPr>
            <a:spLocks/>
          </p:cNvSpPr>
          <p:nvPr/>
        </p:nvSpPr>
        <p:spPr bwMode="auto">
          <a:xfrm>
            <a:off x="4193905" y="4138698"/>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7"/>
          <p:cNvSpPr>
            <a:spLocks noChangeArrowheads="1"/>
          </p:cNvSpPr>
          <p:nvPr/>
        </p:nvSpPr>
        <p:spPr bwMode="auto">
          <a:xfrm>
            <a:off x="4306602" y="5052967"/>
            <a:ext cx="760305"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Oval 38"/>
          <p:cNvSpPr>
            <a:spLocks noChangeArrowheads="1"/>
          </p:cNvSpPr>
          <p:nvPr/>
        </p:nvSpPr>
        <p:spPr bwMode="auto">
          <a:xfrm>
            <a:off x="4666913" y="4081555"/>
            <a:ext cx="31745" cy="3333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39"/>
          <p:cNvSpPr>
            <a:spLocks/>
          </p:cNvSpPr>
          <p:nvPr/>
        </p:nvSpPr>
        <p:spPr bwMode="auto">
          <a:xfrm>
            <a:off x="4476440" y="4216476"/>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40"/>
          <p:cNvSpPr>
            <a:spLocks/>
          </p:cNvSpPr>
          <p:nvPr/>
        </p:nvSpPr>
        <p:spPr bwMode="auto">
          <a:xfrm>
            <a:off x="4447869" y="438313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Freeform 41"/>
          <p:cNvSpPr>
            <a:spLocks/>
          </p:cNvSpPr>
          <p:nvPr/>
        </p:nvSpPr>
        <p:spPr bwMode="auto">
          <a:xfrm>
            <a:off x="4709769" y="4384726"/>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4177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4556825" cy="5105209"/>
          </a:xfrm>
        </p:spPr>
        <p:txBody>
          <a:bodyPr/>
          <a:lstStyle/>
          <a:p>
            <a:pPr>
              <a:lnSpc>
                <a:spcPct val="100000"/>
              </a:lnSpc>
              <a:spcBef>
                <a:spcPts val="0"/>
              </a:spcBef>
              <a:spcAft>
                <a:spcPts val="1765"/>
              </a:spcAft>
            </a:pPr>
            <a:r>
              <a:rPr lang="en-US" sz="2353" dirty="0"/>
              <a:t>Logical groups of multiple resources of similar or different types</a:t>
            </a:r>
          </a:p>
          <a:p>
            <a:pPr>
              <a:lnSpc>
                <a:spcPct val="100000"/>
              </a:lnSpc>
              <a:spcBef>
                <a:spcPts val="0"/>
              </a:spcBef>
              <a:spcAft>
                <a:spcPts val="1765"/>
              </a:spcAft>
            </a:pPr>
            <a:r>
              <a:rPr lang="en-US" sz="2353" dirty="0"/>
              <a:t>Every resource must be in a resource group, cannot be in more than one</a:t>
            </a:r>
          </a:p>
          <a:p>
            <a:pPr>
              <a:lnSpc>
                <a:spcPct val="100000"/>
              </a:lnSpc>
              <a:spcBef>
                <a:spcPts val="0"/>
              </a:spcBef>
              <a:spcAft>
                <a:spcPts val="1765"/>
              </a:spcAft>
            </a:pPr>
            <a:r>
              <a:rPr lang="en-US" sz="2353" dirty="0"/>
              <a:t>Resources inside resource group may span across regions</a:t>
            </a:r>
          </a:p>
          <a:p>
            <a:pPr>
              <a:lnSpc>
                <a:spcPct val="100000"/>
              </a:lnSpc>
              <a:spcBef>
                <a:spcPts val="0"/>
              </a:spcBef>
              <a:spcAft>
                <a:spcPts val="1765"/>
              </a:spcAft>
            </a:pPr>
            <a:r>
              <a:rPr lang="en-US" sz="2353" dirty="0"/>
              <a:t>Resource Group has a location for storing metadata</a:t>
            </a:r>
          </a:p>
          <a:p>
            <a:endParaRPr lang="en-US" sz="2353" dirty="0"/>
          </a:p>
        </p:txBody>
      </p:sp>
      <p:sp>
        <p:nvSpPr>
          <p:cNvPr id="3" name="Title 2"/>
          <p:cNvSpPr>
            <a:spLocks noGrp="1"/>
          </p:cNvSpPr>
          <p:nvPr>
            <p:ph type="title"/>
          </p:nvPr>
        </p:nvSpPr>
        <p:spPr/>
        <p:txBody>
          <a:bodyPr/>
          <a:lstStyle/>
          <a:p>
            <a:r>
              <a:rPr lang="en-US" dirty="0"/>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8877085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483089"/>
            <a:ext cx="4669446" cy="1219874"/>
          </a:xfrm>
          <a:prstGeom prst="rect">
            <a:avLst/>
          </a:prstGeom>
        </p:spPr>
        <p:txBody>
          <a:bodyPr>
            <a:noAutofit/>
          </a:bodyPr>
          <a:lstStyle/>
          <a:p>
            <a:pPr marL="0" indent="0">
              <a:buNone/>
            </a:pPr>
            <a:r>
              <a:rPr lang="en-US" sz="2800" dirty="0">
                <a:latin typeface="Segoe UI Light" panose="020B0502040204020203" pitchFamily="34" charset="0"/>
                <a:cs typeface="Segoe UI Light" panose="020B0502040204020203" pitchFamily="34" charset="0"/>
              </a:rPr>
              <a:t>Question: </a:t>
            </a:r>
          </a:p>
          <a:p>
            <a:pPr marL="0" indent="0">
              <a:buNone/>
            </a:pPr>
            <a:r>
              <a:rPr lang="en-US" sz="2000" dirty="0">
                <a:latin typeface="Segoe UI Light" panose="020B0502040204020203" pitchFamily="34" charset="0"/>
                <a:cs typeface="Segoe UI Light" panose="020B0502040204020203" pitchFamily="34" charset="0"/>
              </a:rPr>
              <a:t>Should these resources be in the same group or a different one?</a:t>
            </a:r>
          </a:p>
        </p:txBody>
      </p:sp>
      <p:sp>
        <p:nvSpPr>
          <p:cNvPr id="2" name="Title 1"/>
          <p:cNvSpPr>
            <a:spLocks noGrp="1"/>
          </p:cNvSpPr>
          <p:nvPr>
            <p:ph type="title"/>
          </p:nvPr>
        </p:nvSpPr>
        <p:spPr/>
        <p:txBody>
          <a:bodyPr/>
          <a:lstStyle/>
          <a:p>
            <a:r>
              <a:rPr lang="en-US" dirty="0"/>
              <a:t>Resource Group Lifecycle</a:t>
            </a:r>
          </a:p>
        </p:txBody>
      </p:sp>
      <p:sp>
        <p:nvSpPr>
          <p:cNvPr id="5" name="Subtitle 2"/>
          <p:cNvSpPr txBox="1">
            <a:spLocks/>
          </p:cNvSpPr>
          <p:nvPr/>
        </p:nvSpPr>
        <p:spPr>
          <a:xfrm>
            <a:off x="561583" y="2885793"/>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Do they have common lifecycle and management?</a:t>
            </a:r>
          </a:p>
        </p:txBody>
      </p:sp>
      <p:sp>
        <p:nvSpPr>
          <p:cNvPr id="6" name="Subtitle 2"/>
          <p:cNvSpPr txBox="1">
            <a:spLocks/>
          </p:cNvSpPr>
          <p:nvPr/>
        </p:nvSpPr>
        <p:spPr>
          <a:xfrm>
            <a:off x="561583" y="4306177"/>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Up to you.</a:t>
            </a:r>
          </a:p>
        </p:txBody>
      </p:sp>
      <p:pic>
        <p:nvPicPr>
          <p:cNvPr id="244" name="Picture 24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3429" y="1309864"/>
            <a:ext cx="5891370" cy="4965121"/>
          </a:xfrm>
          <a:prstGeom prst="rect">
            <a:avLst/>
          </a:prstGeom>
        </p:spPr>
      </p:pic>
    </p:spTree>
    <p:extLst>
      <p:ext uri="{BB962C8B-B14F-4D97-AF65-F5344CB8AC3E}">
        <p14:creationId xmlns:p14="http://schemas.microsoft.com/office/powerpoint/2010/main" val="8619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61583" y="210911"/>
            <a:ext cx="11078251"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0" normalizeH="0" baseline="0" noProof="0" dirty="0">
                <a:ln>
                  <a:noFill/>
                </a:ln>
                <a:solidFill>
                  <a:srgbClr val="FFFFFF"/>
                </a:solidFill>
                <a:effectLst/>
                <a:uLnTx/>
                <a:uFillTx/>
                <a:latin typeface="Segoe UI Light"/>
                <a:ea typeface="+mj-ea"/>
                <a:cs typeface="+mj-cs"/>
              </a:rPr>
              <a:t>Organizational concepts</a:t>
            </a:r>
          </a:p>
        </p:txBody>
      </p:sp>
      <p:sp>
        <p:nvSpPr>
          <p:cNvPr id="6" name="Content Placeholder 2"/>
          <p:cNvSpPr txBox="1">
            <a:spLocks/>
          </p:cNvSpPr>
          <p:nvPr/>
        </p:nvSpPr>
        <p:spPr>
          <a:xfrm>
            <a:off x="566592" y="1574934"/>
            <a:ext cx="5006493" cy="40192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1000"/>
              </a:spcBef>
              <a:spcAft>
                <a:spcPts val="0"/>
              </a:spcAft>
              <a:buClrTx/>
              <a:buSzTx/>
              <a:buFont typeface="Arial" panose="020B0604020202020204" pitchFamily="34" charset="0"/>
              <a:buNone/>
              <a:tabLst/>
              <a:defRPr/>
            </a:pPr>
            <a:r>
              <a:rPr kumimoji="0" lang="en-US" sz="3529"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Resource groups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Tightly coupled to a container of resources </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Follows RBAC rules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 resource group at a time</a:t>
            </a:r>
          </a:p>
          <a:p>
            <a:pPr marL="448193" marR="0" lvl="1" indent="0" algn="l" defTabSz="914400" rtl="0" eaLnBrk="1" fontAlgn="ctr" latinLnBrk="0" hangingPunct="1">
              <a:lnSpc>
                <a:spcPct val="100000"/>
              </a:lnSpc>
              <a:spcBef>
                <a:spcPts val="500"/>
              </a:spcBef>
              <a:spcAft>
                <a:spcPts val="0"/>
              </a:spcAft>
              <a:buClrTx/>
              <a:buSzTx/>
              <a:buFont typeface="Arial" panose="020B0604020202020204" pitchFamily="34" charset="0"/>
              <a:buNone/>
              <a:tabLst/>
              <a:defRPr/>
            </a:pPr>
            <a:endParaRPr kumimoji="0" lang="en-US" sz="1961"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Content Placeholder 2"/>
          <p:cNvSpPr txBox="1">
            <a:spLocks/>
          </p:cNvSpPr>
          <p:nvPr/>
        </p:nvSpPr>
        <p:spPr>
          <a:xfrm>
            <a:off x="6232614" y="1574933"/>
            <a:ext cx="5241935" cy="4060846"/>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157" rtl="0" eaLnBrk="1" fontAlgn="ctr" latinLnBrk="0" hangingPunct="1">
              <a:lnSpc>
                <a:spcPct val="100000"/>
              </a:lnSpc>
              <a:spcBef>
                <a:spcPct val="20000"/>
              </a:spcBef>
              <a:spcAft>
                <a:spcPts val="0"/>
              </a:spcAft>
              <a:buClrTx/>
              <a:buSzTx/>
              <a:buFont typeface="Arial" pitchFamily="34" charset="0"/>
              <a:buNone/>
              <a:tabLst/>
              <a:defRPr/>
            </a:pPr>
            <a:r>
              <a:rPr kumimoji="0" lang="en-US" sz="3529" b="0" i="0" u="none" strike="noStrike" kern="120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rPr>
              <a:t>Tags</a:t>
            </a:r>
            <a:endPar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endParaRPr>
          </a:p>
          <a:p>
            <a:pPr marL="336145" marR="0" lvl="1" indent="-336145" algn="l" defTabSz="896157" rtl="0" eaLnBrk="1" fontAlgn="auto" latinLnBrk="0" hangingPunct="1">
              <a:lnSpc>
                <a:spcPct val="100000"/>
              </a:lnSpc>
              <a:spcBef>
                <a:spcPct val="20000"/>
              </a:spcBef>
              <a:spcAft>
                <a:spcPts val="0"/>
              </a:spcAft>
              <a:buClrTx/>
              <a:buSzTx/>
              <a:buFont typeface="Arial" pitchFamily="34" charset="0"/>
              <a:buChar char="•"/>
              <a:tabLst/>
              <a:defRPr/>
            </a:pPr>
            <a:endParaRPr kumimoji="0" lang="en-US"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Loosely coupled user or system defined categorization </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Arbitrary boundaries</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15 tags to use as needed</a:t>
            </a:r>
          </a:p>
          <a:p>
            <a:pPr marL="0" marR="0" lvl="1" indent="0" algn="l" defTabSz="896157" rtl="0" eaLnBrk="1" fontAlgn="auto" latinLnBrk="0" hangingPunct="1">
              <a:lnSpc>
                <a:spcPct val="100000"/>
              </a:lnSpc>
              <a:spcBef>
                <a:spcPct val="20000"/>
              </a:spcBef>
              <a:spcAft>
                <a:spcPts val="0"/>
              </a:spcAft>
              <a:buClrTx/>
              <a:buSzTx/>
              <a:buFont typeface="Arial" pitchFamily="34" charset="0"/>
              <a:buNone/>
              <a:tabLst/>
              <a:defRPr/>
            </a:pPr>
            <a:endPar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Content Placeholder 2"/>
          <p:cNvSpPr txBox="1">
            <a:spLocks/>
          </p:cNvSpPr>
          <p:nvPr/>
        </p:nvSpPr>
        <p:spPr>
          <a:xfrm>
            <a:off x="270066" y="5371254"/>
            <a:ext cx="11651870" cy="2417800"/>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57" rtl="0" eaLnBrk="1" fontAlgn="auto" latinLnBrk="0" hangingPunct="1">
              <a:lnSpc>
                <a:spcPct val="100000"/>
              </a:lnSpc>
              <a:spcBef>
                <a:spcPct val="20000"/>
              </a:spcBef>
              <a:spcAft>
                <a:spcPts val="0"/>
              </a:spcAft>
              <a:buClrTx/>
              <a:buSzTx/>
              <a:buFont typeface="Arial" pitchFamily="34" charset="0"/>
              <a:buNone/>
              <a:tabLst/>
              <a:defRPr/>
            </a:pPr>
            <a:r>
              <a:rPr kumimoji="0" lang="en-US" sz="2745"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Resource groups and tags are the building blocks from which users define </a:t>
            </a:r>
            <a:r>
              <a:rPr kumimoji="0" lang="en-US" sz="2745" b="1"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applications</a:t>
            </a:r>
            <a:r>
              <a:rPr kumimoji="0" lang="en-US" sz="2745"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a:t>
            </a:r>
            <a:endParaRPr kumimoji="0" lang="en-US" sz="2745" b="1"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cxnSp>
        <p:nvCxnSpPr>
          <p:cNvPr id="3" name="Straight Connector 2"/>
          <p:cNvCxnSpPr/>
          <p:nvPr/>
        </p:nvCxnSpPr>
        <p:spPr>
          <a:xfrm>
            <a:off x="710987" y="2417402"/>
            <a:ext cx="4787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14709" y="2417402"/>
            <a:ext cx="48357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2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3B15A-D816-4ADB-9948-B17B14C61B07}"/>
              </a:ext>
            </a:extLst>
          </p:cNvPr>
          <p:cNvSpPr>
            <a:spLocks noGrp="1"/>
          </p:cNvSpPr>
          <p:nvPr>
            <p:ph type="body" sz="quarter" idx="10"/>
          </p:nvPr>
        </p:nvSpPr>
        <p:spPr>
          <a:xfrm>
            <a:off x="269239" y="1189177"/>
            <a:ext cx="11653523" cy="4879156"/>
          </a:xfrm>
        </p:spPr>
        <p:txBody>
          <a:bodyPr/>
          <a:lstStyle/>
          <a:p>
            <a:r>
              <a:rPr lang="en-US" dirty="0"/>
              <a:t>PowerShell or Azure CLI</a:t>
            </a:r>
          </a:p>
          <a:p>
            <a:pPr lvl="1"/>
            <a:r>
              <a:rPr lang="en-US" dirty="0"/>
              <a:t>Sequential code calling commands to create the infrastructure.</a:t>
            </a:r>
          </a:p>
          <a:p>
            <a:r>
              <a:rPr lang="en-US" dirty="0"/>
              <a:t>ARM Templates</a:t>
            </a:r>
          </a:p>
          <a:p>
            <a:pPr lvl="1"/>
            <a:r>
              <a:rPr lang="en-US" dirty="0"/>
              <a:t>A JavaScript Object Notation (JSON) file that defines one or more resources to deploy to a resource group. It also defines the dependencies between the deployed resources. The template can be used to deploy the resources consistently and repeatedly.</a:t>
            </a:r>
          </a:p>
          <a:p>
            <a:pPr lvl="1"/>
            <a:r>
              <a:rPr lang="en-US" dirty="0"/>
              <a:t>declarative syntax - Syntax that lets you state "Here is what I intend to create" without having to write the sequence of programming commands to create it. The ARM template is an example of declarative syntax.</a:t>
            </a:r>
          </a:p>
          <a:p>
            <a:endParaRPr lang="en-US" dirty="0"/>
          </a:p>
        </p:txBody>
      </p:sp>
      <p:sp>
        <p:nvSpPr>
          <p:cNvPr id="3" name="Title 2">
            <a:extLst>
              <a:ext uri="{FF2B5EF4-FFF2-40B4-BE49-F238E27FC236}">
                <a16:creationId xmlns:a16="http://schemas.microsoft.com/office/drawing/2014/main" id="{D1CBD054-2FA8-4D5D-928F-8809CFD846CB}"/>
              </a:ext>
            </a:extLst>
          </p:cNvPr>
          <p:cNvSpPr>
            <a:spLocks noGrp="1"/>
          </p:cNvSpPr>
          <p:nvPr>
            <p:ph type="title"/>
          </p:nvPr>
        </p:nvSpPr>
        <p:spPr/>
        <p:txBody>
          <a:bodyPr/>
          <a:lstStyle/>
          <a:p>
            <a:r>
              <a:rPr lang="en-US" dirty="0"/>
              <a:t>Scripting vs Declarative</a:t>
            </a:r>
          </a:p>
        </p:txBody>
      </p:sp>
    </p:spTree>
    <p:extLst>
      <p:ext uri="{BB962C8B-B14F-4D97-AF65-F5344CB8AC3E}">
        <p14:creationId xmlns:p14="http://schemas.microsoft.com/office/powerpoint/2010/main" val="22429292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Creating a template</a:t>
            </a:r>
          </a:p>
        </p:txBody>
      </p:sp>
      <p:sp>
        <p:nvSpPr>
          <p:cNvPr id="6" name="Text Placeholder 5"/>
          <p:cNvSpPr>
            <a:spLocks noGrp="1"/>
          </p:cNvSpPr>
          <p:nvPr>
            <p:ph type="body" sz="quarter" idx="11"/>
          </p:nvPr>
        </p:nvSpPr>
        <p:spPr>
          <a:xfrm>
            <a:off x="269239" y="1189495"/>
            <a:ext cx="11653523" cy="5370729"/>
          </a:xfrm>
        </p:spPr>
        <p:txBody>
          <a:bodyPr/>
          <a:lstStyle/>
          <a:p>
            <a:r>
              <a:rPr lang="en-US" dirty="0"/>
              <a:t>Visual Studio</a:t>
            </a:r>
          </a:p>
          <a:p>
            <a:pPr lvl="1"/>
            <a:r>
              <a:rPr lang="en-US" dirty="0"/>
              <a:t>Resource Group project type contains a UI to help add resources to a template</a:t>
            </a:r>
          </a:p>
          <a:p>
            <a:pPr lvl="1"/>
            <a:r>
              <a:rPr lang="en-US" dirty="0" err="1"/>
              <a:t>Intellisense</a:t>
            </a:r>
            <a:r>
              <a:rPr lang="en-US" dirty="0"/>
              <a:t> helps you spot syntax errors and tips on schema definition</a:t>
            </a:r>
          </a:p>
          <a:p>
            <a:pPr lvl="1"/>
            <a:endParaRPr lang="en-US" dirty="0"/>
          </a:p>
          <a:p>
            <a:r>
              <a:rPr lang="en-US" dirty="0"/>
              <a:t>Visual Studio code</a:t>
            </a:r>
          </a:p>
          <a:p>
            <a:pPr lvl="1"/>
            <a:r>
              <a:rPr lang="en-US" dirty="0"/>
              <a:t>No IDE, but can be configured for ARM template usage through an extension</a:t>
            </a:r>
          </a:p>
          <a:p>
            <a:pPr lvl="1"/>
            <a:endParaRPr lang="en-US" dirty="0"/>
          </a:p>
          <a:p>
            <a:r>
              <a:rPr lang="en-US" dirty="0" err="1"/>
              <a:t>Quickstart</a:t>
            </a:r>
            <a:r>
              <a:rPr lang="en-US" dirty="0"/>
              <a:t> templates</a:t>
            </a:r>
          </a:p>
          <a:p>
            <a:pPr lvl="1"/>
            <a:r>
              <a:rPr lang="en-US" dirty="0">
                <a:solidFill>
                  <a:schemeClr val="tx1"/>
                </a:solidFill>
                <a:hlinkClick r:id="rId3"/>
              </a:rPr>
              <a:t>https://github.com/Azure/azure-quickstart-templates</a:t>
            </a:r>
            <a:endParaRPr lang="en-US" dirty="0">
              <a:solidFill>
                <a:schemeClr val="tx1"/>
              </a:solidFill>
            </a:endParaRPr>
          </a:p>
          <a:p>
            <a:pPr lvl="1"/>
            <a:endParaRPr lang="en-US" dirty="0"/>
          </a:p>
          <a:p>
            <a:pPr lvl="1"/>
            <a:r>
              <a:rPr lang="en-US" sz="3921" dirty="0">
                <a:gradFill>
                  <a:gsLst>
                    <a:gs pos="1250">
                      <a:schemeClr val="tx1"/>
                    </a:gs>
                    <a:gs pos="99000">
                      <a:schemeClr val="tx1"/>
                    </a:gs>
                  </a:gsLst>
                  <a:lin ang="5400000" scaled="0"/>
                </a:gradFill>
                <a:latin typeface="+mj-lt"/>
              </a:rPr>
              <a:t>Export Template from existing Resource Group</a:t>
            </a:r>
          </a:p>
          <a:p>
            <a:pPr lvl="1"/>
            <a:r>
              <a:rPr lang="en-US" dirty="0"/>
              <a:t>To duplicate or slightly modify an existing template</a:t>
            </a:r>
          </a:p>
        </p:txBody>
      </p:sp>
    </p:spTree>
    <p:extLst>
      <p:ext uri="{BB962C8B-B14F-4D97-AF65-F5344CB8AC3E}">
        <p14:creationId xmlns:p14="http://schemas.microsoft.com/office/powerpoint/2010/main" val="163780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F5BD-D460-4BD8-8008-9BAA1F4DBF3C}"/>
              </a:ext>
            </a:extLst>
          </p:cNvPr>
          <p:cNvSpPr>
            <a:spLocks noGrp="1"/>
          </p:cNvSpPr>
          <p:nvPr>
            <p:ph type="title"/>
          </p:nvPr>
        </p:nvSpPr>
        <p:spPr>
          <a:xfrm>
            <a:off x="112968" y="1887900"/>
            <a:ext cx="11655840" cy="899665"/>
          </a:xfrm>
        </p:spPr>
        <p:txBody>
          <a:bodyPr/>
          <a:lstStyle/>
          <a:p>
            <a:r>
              <a:rPr lang="en-US" dirty="0"/>
              <a:t>Our Strategy</a:t>
            </a:r>
          </a:p>
        </p:txBody>
      </p:sp>
      <p:sp>
        <p:nvSpPr>
          <p:cNvPr id="3" name="Text Placeholder 2">
            <a:extLst>
              <a:ext uri="{FF2B5EF4-FFF2-40B4-BE49-F238E27FC236}">
                <a16:creationId xmlns:a16="http://schemas.microsoft.com/office/drawing/2014/main" id="{825C25AD-B57A-4C53-BB24-BA6DB99ECBDE}"/>
              </a:ext>
            </a:extLst>
          </p:cNvPr>
          <p:cNvSpPr>
            <a:spLocks noGrp="1"/>
          </p:cNvSpPr>
          <p:nvPr>
            <p:ph type="body" sz="quarter" idx="10"/>
          </p:nvPr>
        </p:nvSpPr>
        <p:spPr>
          <a:xfrm>
            <a:off x="1705219" y="2656277"/>
            <a:ext cx="8471338" cy="1162241"/>
          </a:xfrm>
        </p:spPr>
        <p:txBody>
          <a:bodyPr/>
          <a:lstStyle/>
          <a:p>
            <a:pPr algn="ctr"/>
            <a:r>
              <a:rPr lang="en-US" b="1" i="1" dirty="0">
                <a:gradFill>
                  <a:gsLst>
                    <a:gs pos="1250">
                      <a:srgbClr val="353535"/>
                    </a:gs>
                    <a:gs pos="100000">
                      <a:srgbClr val="353535"/>
                    </a:gs>
                  </a:gsLst>
                  <a:lin ang="5400000" scaled="0"/>
                </a:gradFill>
              </a:rPr>
              <a:t>Attract</a:t>
            </a:r>
            <a:r>
              <a:rPr lang="en-US" i="1" dirty="0">
                <a:gradFill>
                  <a:gsLst>
                    <a:gs pos="1250">
                      <a:srgbClr val="353535"/>
                    </a:gs>
                    <a:gs pos="100000">
                      <a:srgbClr val="353535"/>
                    </a:gs>
                  </a:gsLst>
                  <a:lin ang="5400000" scaled="0"/>
                </a:gradFill>
              </a:rPr>
              <a:t>, </a:t>
            </a:r>
            <a:r>
              <a:rPr lang="en-US" b="1" i="1" dirty="0">
                <a:gradFill>
                  <a:gsLst>
                    <a:gs pos="1250">
                      <a:srgbClr val="353535"/>
                    </a:gs>
                    <a:gs pos="100000">
                      <a:srgbClr val="353535"/>
                    </a:gs>
                  </a:gsLst>
                  <a:lin ang="5400000" scaled="0"/>
                </a:gradFill>
              </a:rPr>
              <a:t>Retain</a:t>
            </a:r>
            <a:r>
              <a:rPr lang="en-US" i="1" dirty="0">
                <a:gradFill>
                  <a:gsLst>
                    <a:gs pos="1250">
                      <a:srgbClr val="353535"/>
                    </a:gs>
                    <a:gs pos="100000">
                      <a:srgbClr val="353535"/>
                    </a:gs>
                  </a:gsLst>
                  <a:lin ang="5400000" scaled="0"/>
                </a:gradFill>
              </a:rPr>
              <a:t>, and </a:t>
            </a:r>
            <a:r>
              <a:rPr lang="en-US" b="1" i="1" dirty="0">
                <a:gradFill>
                  <a:gsLst>
                    <a:gs pos="1250">
                      <a:srgbClr val="353535"/>
                    </a:gs>
                    <a:gs pos="100000">
                      <a:srgbClr val="353535"/>
                    </a:gs>
                  </a:gsLst>
                  <a:lin ang="5400000" scaled="0"/>
                </a:gradFill>
              </a:rPr>
              <a:t>Develop</a:t>
            </a:r>
            <a:r>
              <a:rPr lang="en-US" i="1" dirty="0">
                <a:gradFill>
                  <a:gsLst>
                    <a:gs pos="1250">
                      <a:srgbClr val="353535"/>
                    </a:gs>
                    <a:gs pos="100000">
                      <a:srgbClr val="353535"/>
                    </a:gs>
                  </a:gsLst>
                  <a:lin ang="5400000" scaled="0"/>
                </a:gradFill>
              </a:rPr>
              <a:t> the </a:t>
            </a:r>
            <a:r>
              <a:rPr lang="en-US" b="1" i="1" dirty="0">
                <a:gradFill>
                  <a:gsLst>
                    <a:gs pos="1250">
                      <a:srgbClr val="353535"/>
                    </a:gs>
                    <a:gs pos="100000">
                      <a:srgbClr val="353535"/>
                    </a:gs>
                  </a:gsLst>
                  <a:lin ang="5400000" scaled="0"/>
                </a:gradFill>
              </a:rPr>
              <a:t>Top Technical Talent </a:t>
            </a:r>
            <a:r>
              <a:rPr lang="en-US" i="1" dirty="0">
                <a:gradFill>
                  <a:gsLst>
                    <a:gs pos="1250">
                      <a:srgbClr val="353535"/>
                    </a:gs>
                    <a:gs pos="100000">
                      <a:srgbClr val="353535"/>
                    </a:gs>
                  </a:gsLst>
                  <a:lin ang="5400000" scaled="0"/>
                </a:gradFill>
              </a:rPr>
              <a:t>in the Company. </a:t>
            </a:r>
          </a:p>
        </p:txBody>
      </p:sp>
      <p:sp>
        <p:nvSpPr>
          <p:cNvPr id="4" name="Text Placeholder 2">
            <a:extLst>
              <a:ext uri="{FF2B5EF4-FFF2-40B4-BE49-F238E27FC236}">
                <a16:creationId xmlns:a16="http://schemas.microsoft.com/office/drawing/2014/main" id="{663405EF-DD3E-4880-A00E-993079E9C16C}"/>
              </a:ext>
            </a:extLst>
          </p:cNvPr>
          <p:cNvSpPr txBox="1">
            <a:spLocks/>
          </p:cNvSpPr>
          <p:nvPr/>
        </p:nvSpPr>
        <p:spPr>
          <a:xfrm>
            <a:off x="953414" y="4718183"/>
            <a:ext cx="10285171" cy="213981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3529" kern="1200" spc="0" baseline="0">
                <a:gradFill>
                  <a:gsLst>
                    <a:gs pos="1250">
                      <a:schemeClr val="tx1"/>
                    </a:gs>
                    <a:gs pos="100000">
                      <a:schemeClr val="tx1"/>
                    </a:gs>
                  </a:gsLst>
                  <a:lin ang="5400000" scaled="0"/>
                </a:gradFill>
                <a:latin typeface="+mj-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29"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Continuous Investment and Commitment to </a:t>
            </a:r>
            <a:br>
              <a:rPr kumimoji="0" lang="en-US" sz="3529"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br>
            <a:r>
              <a:rPr kumimoji="0" lang="en-US" sz="3529" b="1"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Technical &amp; Engagement Excellence </a:t>
            </a:r>
            <a:br>
              <a:rPr kumimoji="0" lang="en-US" sz="3529" b="1"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br>
            <a:r>
              <a:rPr kumimoji="0" lang="en-US" sz="3529"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in </a:t>
            </a:r>
            <a:r>
              <a:rPr kumimoji="0" lang="en-US" sz="3529" b="1"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our careers &amp; passions </a:t>
            </a:r>
            <a:r>
              <a:rPr kumimoji="0" lang="en-US" sz="3529"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and as </a:t>
            </a:r>
            <a:r>
              <a:rPr kumimoji="0" lang="en-US" sz="3529" b="1"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trusted leaders</a:t>
            </a:r>
            <a:r>
              <a:rPr kumimoji="0" lang="en-US" sz="3529"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t>
            </a:r>
            <a:br>
              <a:rPr kumimoji="0" lang="en-US" sz="3529"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br>
            <a:r>
              <a:rPr kumimoji="0" lang="en-US" sz="3529"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to our </a:t>
            </a:r>
            <a:r>
              <a:rPr kumimoji="0" lang="en-US" sz="3529" b="1"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partners</a:t>
            </a:r>
            <a:r>
              <a:rPr kumimoji="0" lang="en-US" sz="3529"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t>
            </a:r>
            <a:r>
              <a:rPr kumimoji="0" lang="en-US" sz="3529" b="1"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Microsoft</a:t>
            </a:r>
            <a:r>
              <a:rPr kumimoji="0" lang="en-US" sz="3529"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&amp; the </a:t>
            </a:r>
            <a:r>
              <a:rPr kumimoji="0" lang="en-US" sz="3529" b="1"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industry</a:t>
            </a:r>
            <a:r>
              <a:rPr kumimoji="0" lang="en-US" sz="3529"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t>
            </a:r>
          </a:p>
        </p:txBody>
      </p:sp>
      <p:sp>
        <p:nvSpPr>
          <p:cNvPr id="5" name="Title 1">
            <a:extLst>
              <a:ext uri="{FF2B5EF4-FFF2-40B4-BE49-F238E27FC236}">
                <a16:creationId xmlns:a16="http://schemas.microsoft.com/office/drawing/2014/main" id="{BEC051A4-A64D-497C-805A-0B24C9EC7F76}"/>
              </a:ext>
            </a:extLst>
          </p:cNvPr>
          <p:cNvSpPr txBox="1">
            <a:spLocks/>
          </p:cNvSpPr>
          <p:nvPr/>
        </p:nvSpPr>
        <p:spPr>
          <a:xfrm>
            <a:off x="268079" y="381851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Semilight" panose="020B0402040204020203" pitchFamily="34" charset="0"/>
              </a:rPr>
              <a:t>P20 Mission</a:t>
            </a:r>
          </a:p>
        </p:txBody>
      </p:sp>
      <p:sp>
        <p:nvSpPr>
          <p:cNvPr id="6" name="Title 1">
            <a:extLst>
              <a:ext uri="{FF2B5EF4-FFF2-40B4-BE49-F238E27FC236}">
                <a16:creationId xmlns:a16="http://schemas.microsoft.com/office/drawing/2014/main" id="{A38807BA-C9E1-492E-9A1C-90F37AD71ED7}"/>
              </a:ext>
            </a:extLst>
          </p:cNvPr>
          <p:cNvSpPr txBox="1">
            <a:spLocks/>
          </p:cNvSpPr>
          <p:nvPr/>
        </p:nvSpPr>
        <p:spPr>
          <a:xfrm>
            <a:off x="683088" y="353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500">
                <a:solidFill>
                  <a:srgbClr val="002060"/>
                </a:solidFill>
                <a:latin typeface="JACKPORT COLLEGE NCV" panose="02000506020000020004" pitchFamily="2" charset="0"/>
              </a:rPr>
              <a:t>P20, Culture, &amp; Mission</a:t>
            </a:r>
            <a:endParaRPr lang="en-US" sz="6500" dirty="0">
              <a:solidFill>
                <a:srgbClr val="002060"/>
              </a:solidFill>
              <a:latin typeface="JACKPORT COLLEGE NCV" panose="02000506020000020004" pitchFamily="2" charset="0"/>
            </a:endParaRPr>
          </a:p>
        </p:txBody>
      </p:sp>
    </p:spTree>
    <p:extLst>
      <p:ext uri="{BB962C8B-B14F-4D97-AF65-F5344CB8AC3E}">
        <p14:creationId xmlns:p14="http://schemas.microsoft.com/office/powerpoint/2010/main" val="24297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iterate type="wd">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3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wd">
                                    <p:tmAbs val="100"/>
                                  </p:iterate>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101"/>
                            </p:stCondLst>
                            <p:childTnLst>
                              <p:par>
                                <p:cTn id="15" presetID="1" presetClass="entr" presetSubtype="0" fill="hold" grpId="0" nodeType="afterEffect">
                                  <p:stCondLst>
                                    <p:cond delay="200"/>
                                  </p:stCondLst>
                                  <p:iterate type="wd">
                                    <p:tmAbs val="100"/>
                                  </p:iterate>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92D93-3EA2-41E4-B06A-02041252D467}"/>
              </a:ext>
            </a:extLst>
          </p:cNvPr>
          <p:cNvSpPr/>
          <p:nvPr/>
        </p:nvSpPr>
        <p:spPr bwMode="auto">
          <a:xfrm>
            <a:off x="329411" y="1806082"/>
            <a:ext cx="10961441" cy="236267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The template</a:t>
            </a:r>
          </a:p>
        </p:txBody>
      </p:sp>
      <p:sp>
        <p:nvSpPr>
          <p:cNvPr id="6" name="Text Placeholder 5"/>
          <p:cNvSpPr>
            <a:spLocks noGrp="1"/>
          </p:cNvSpPr>
          <p:nvPr>
            <p:ph type="body" sz="quarter" idx="11"/>
          </p:nvPr>
        </p:nvSpPr>
        <p:spPr>
          <a:xfrm>
            <a:off x="269239" y="1189495"/>
            <a:ext cx="11653523" cy="4779345"/>
          </a:xfrm>
        </p:spPr>
        <p:txBody>
          <a:bodyPr/>
          <a:lstStyle/>
          <a:p>
            <a:r>
              <a:rPr lang="en-US" dirty="0"/>
              <a:t>Structure and elements</a:t>
            </a:r>
          </a:p>
          <a:p>
            <a:r>
              <a:rPr lang="en-US" sz="1568" dirty="0">
                <a:solidFill>
                  <a:schemeClr val="bg1"/>
                </a:solidFill>
                <a:latin typeface="Consolas" panose="020B0609020204030204" pitchFamily="49" charset="0"/>
              </a:rPr>
              <a:t>{</a:t>
            </a:r>
          </a:p>
          <a:p>
            <a:r>
              <a:rPr lang="de-DE" sz="1568" dirty="0">
                <a:solidFill>
                  <a:schemeClr val="bg1"/>
                </a:solidFill>
                <a:latin typeface="Consolas" panose="020B0609020204030204" pitchFamily="49" charset="0"/>
              </a:rPr>
              <a:t>   "$schema": "http://schema.management.azure.com/schemas/2015-01-01/deploymentTemplate.json#",</a:t>
            </a:r>
          </a:p>
          <a:p>
            <a:r>
              <a:rPr lang="en-US" sz="1568" dirty="0">
                <a:solidFill>
                  <a:schemeClr val="bg1"/>
                </a:solidFill>
                <a:latin typeface="Consolas" panose="020B0609020204030204" pitchFamily="49" charset="0"/>
              </a:rPr>
              <a:t>   "</a:t>
            </a:r>
            <a:r>
              <a:rPr lang="en-US" sz="1568" dirty="0" err="1">
                <a:solidFill>
                  <a:schemeClr val="bg1"/>
                </a:solidFill>
                <a:latin typeface="Consolas" panose="020B0609020204030204" pitchFamily="49" charset="0"/>
              </a:rPr>
              <a:t>contentVersion</a:t>
            </a:r>
            <a:r>
              <a:rPr lang="en-US" sz="1568" dirty="0">
                <a:solidFill>
                  <a:schemeClr val="bg1"/>
                </a:solidFill>
                <a:latin typeface="Consolas" panose="020B0609020204030204" pitchFamily="49" charset="0"/>
              </a:rPr>
              <a:t>": "",</a:t>
            </a:r>
          </a:p>
          <a:p>
            <a:r>
              <a:rPr lang="en-US" sz="1568" dirty="0">
                <a:solidFill>
                  <a:schemeClr val="bg1"/>
                </a:solidFill>
                <a:latin typeface="Consolas" panose="020B0609020204030204" pitchFamily="49" charset="0"/>
              </a:rPr>
              <a:t>   "parameters": {  },</a:t>
            </a:r>
          </a:p>
          <a:p>
            <a:r>
              <a:rPr lang="en-US" sz="1568" dirty="0">
                <a:solidFill>
                  <a:schemeClr val="bg1"/>
                </a:solidFill>
                <a:latin typeface="Consolas" panose="020B0609020204030204" pitchFamily="49" charset="0"/>
              </a:rPr>
              <a:t>   "variables": {  },</a:t>
            </a:r>
          </a:p>
          <a:p>
            <a:r>
              <a:rPr lang="en-US" sz="1568" dirty="0">
                <a:solidFill>
                  <a:schemeClr val="bg1"/>
                </a:solidFill>
                <a:latin typeface="Consolas" panose="020B0609020204030204" pitchFamily="49" charset="0"/>
              </a:rPr>
              <a:t>   "resources": [  ],</a:t>
            </a:r>
          </a:p>
          <a:p>
            <a:r>
              <a:rPr lang="en-US" sz="1568" dirty="0">
                <a:solidFill>
                  <a:schemeClr val="bg1"/>
                </a:solidFill>
                <a:latin typeface="Consolas" panose="020B0609020204030204" pitchFamily="49" charset="0"/>
              </a:rPr>
              <a:t>   "outputs": {  }</a:t>
            </a:r>
          </a:p>
          <a:p>
            <a:r>
              <a:rPr lang="en-US" sz="1568" dirty="0">
                <a:solidFill>
                  <a:schemeClr val="bg1"/>
                </a:solidFill>
                <a:latin typeface="Consolas" panose="020B0609020204030204" pitchFamily="49" charset="0"/>
              </a:rPr>
              <a:t>}</a:t>
            </a:r>
          </a:p>
          <a:p>
            <a:endParaRPr lang="en-US" dirty="0"/>
          </a:p>
          <a:p>
            <a:r>
              <a:rPr lang="en-US" dirty="0"/>
              <a:t>Declarative syntax</a:t>
            </a:r>
          </a:p>
          <a:p>
            <a:r>
              <a:rPr lang="en-US" sz="1961" dirty="0"/>
              <a:t>Allows you to declare the resources you want to have without having to write the script sequence of commands required to create it.</a:t>
            </a:r>
          </a:p>
        </p:txBody>
      </p:sp>
    </p:spTree>
    <p:extLst>
      <p:ext uri="{BB962C8B-B14F-4D97-AF65-F5344CB8AC3E}">
        <p14:creationId xmlns:p14="http://schemas.microsoft.com/office/powerpoint/2010/main" val="39762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Parameters</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207" y="1654889"/>
            <a:ext cx="10174627" cy="4836896"/>
          </a:xfrm>
          <a:prstGeom prst="rect">
            <a:avLst/>
          </a:prstGeom>
        </p:spPr>
      </p:pic>
    </p:spTree>
    <p:extLst>
      <p:ext uri="{BB962C8B-B14F-4D97-AF65-F5344CB8AC3E}">
        <p14:creationId xmlns:p14="http://schemas.microsoft.com/office/powerpoint/2010/main" val="14099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Parameters</a:t>
            </a:r>
          </a:p>
        </p:txBody>
      </p:sp>
      <p:sp>
        <p:nvSpPr>
          <p:cNvPr id="6" name="Text Placeholder 5"/>
          <p:cNvSpPr>
            <a:spLocks noGrp="1"/>
          </p:cNvSpPr>
          <p:nvPr>
            <p:ph type="body" sz="quarter" idx="11"/>
          </p:nvPr>
        </p:nvSpPr>
        <p:spPr>
          <a:xfrm>
            <a:off x="269239" y="1189495"/>
            <a:ext cx="11653523" cy="5702627"/>
          </a:xfrm>
        </p:spPr>
        <p:txBody>
          <a:bodyPr/>
          <a:lstStyle/>
          <a:p>
            <a:r>
              <a:rPr lang="en-US" dirty="0"/>
              <a:t>Minimize parameters</a:t>
            </a:r>
          </a:p>
          <a:p>
            <a:pPr lvl="1"/>
            <a:r>
              <a:rPr lang="en-US" dirty="0"/>
              <a:t>Too many parameters may confuse the user</a:t>
            </a:r>
          </a:p>
          <a:p>
            <a:pPr lvl="1"/>
            <a:endParaRPr lang="en-US" dirty="0"/>
          </a:p>
          <a:p>
            <a:r>
              <a:rPr lang="en-US" dirty="0"/>
              <a:t>Use the “metadata” to describe the parameter</a:t>
            </a:r>
          </a:p>
          <a:p>
            <a:pPr lvl="1"/>
            <a:r>
              <a:rPr lang="en-US" dirty="0"/>
              <a:t>This can help the user identify how and where the value will be used</a:t>
            </a:r>
          </a:p>
          <a:p>
            <a:pPr lvl="1"/>
            <a:endParaRPr lang="en-US" dirty="0"/>
          </a:p>
          <a:p>
            <a:pPr lvl="1"/>
            <a:r>
              <a:rPr lang="en-US" sz="3921" dirty="0">
                <a:gradFill>
                  <a:gsLst>
                    <a:gs pos="1250">
                      <a:schemeClr val="tx1"/>
                    </a:gs>
                    <a:gs pos="99000">
                      <a:schemeClr val="tx1"/>
                    </a:gs>
                  </a:gsLst>
                  <a:lin ang="5400000" scaled="0"/>
                </a:gradFill>
                <a:latin typeface="+mj-lt"/>
              </a:rPr>
              <a:t>Define default values</a:t>
            </a:r>
          </a:p>
          <a:p>
            <a:pPr lvl="1"/>
            <a:r>
              <a:rPr lang="en-US" dirty="0"/>
              <a:t>Setting default values guides user and reduces chances of invalid values</a:t>
            </a:r>
          </a:p>
          <a:p>
            <a:pPr lvl="1"/>
            <a:r>
              <a:rPr lang="en-US" dirty="0"/>
              <a:t>Parameters are mandatory, use default value to “make it optional”</a:t>
            </a:r>
          </a:p>
          <a:p>
            <a:pPr lvl="1"/>
            <a:endParaRPr lang="en-US" dirty="0"/>
          </a:p>
          <a:p>
            <a:r>
              <a:rPr lang="en-US" dirty="0"/>
              <a:t>Use </a:t>
            </a:r>
            <a:r>
              <a:rPr lang="en-US" dirty="0" err="1"/>
              <a:t>securestring</a:t>
            </a:r>
            <a:r>
              <a:rPr lang="en-US" dirty="0"/>
              <a:t> type</a:t>
            </a:r>
          </a:p>
          <a:p>
            <a:pPr lvl="1"/>
            <a:r>
              <a:rPr lang="en-US" dirty="0"/>
              <a:t>Passwords and secrets should use the </a:t>
            </a:r>
            <a:r>
              <a:rPr lang="en-US" dirty="0" err="1"/>
              <a:t>securestring</a:t>
            </a:r>
            <a:r>
              <a:rPr lang="en-US" dirty="0"/>
              <a:t> type</a:t>
            </a:r>
          </a:p>
          <a:p>
            <a:pPr lvl="1"/>
            <a:endParaRPr lang="en-US" dirty="0"/>
          </a:p>
        </p:txBody>
      </p:sp>
    </p:spTree>
    <p:extLst>
      <p:ext uri="{BB962C8B-B14F-4D97-AF65-F5344CB8AC3E}">
        <p14:creationId xmlns:p14="http://schemas.microsoft.com/office/powerpoint/2010/main" val="5597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Variables</a:t>
            </a:r>
          </a:p>
        </p:txBody>
      </p:sp>
      <p:sp>
        <p:nvSpPr>
          <p:cNvPr id="5" name="Text Placeholder 4"/>
          <p:cNvSpPr>
            <a:spLocks noGrp="1"/>
          </p:cNvSpPr>
          <p:nvPr>
            <p:ph type="body" sz="quarter" idx="10"/>
          </p:nvPr>
        </p:nvSpPr>
        <p:spPr>
          <a:xfrm>
            <a:off x="269240" y="1197639"/>
            <a:ext cx="11653522" cy="4851759"/>
          </a:xfrm>
        </p:spPr>
        <p:txBody>
          <a:bodyPr/>
          <a:lstStyle/>
          <a:p>
            <a:r>
              <a:rPr lang="en-US" sz="1765" dirty="0">
                <a:solidFill>
                  <a:srgbClr val="A31515"/>
                </a:solidFill>
              </a:rPr>
              <a:t>"variables"</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storageAccountName</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concat</a:t>
            </a:r>
            <a:r>
              <a:rPr lang="en-US" sz="1765" dirty="0">
                <a:solidFill>
                  <a:srgbClr val="A31515"/>
                </a:solidFill>
              </a:rPr>
              <a:t>(</a:t>
            </a:r>
            <a:r>
              <a:rPr lang="en-US" sz="1765" dirty="0" err="1">
                <a:solidFill>
                  <a:srgbClr val="A31515"/>
                </a:solidFill>
              </a:rPr>
              <a:t>uniquestring</a:t>
            </a:r>
            <a:r>
              <a:rPr lang="en-US" sz="1765" dirty="0">
                <a:solidFill>
                  <a:srgbClr val="A31515"/>
                </a:solidFill>
              </a:rPr>
              <a:t>(</a:t>
            </a:r>
            <a:r>
              <a:rPr lang="en-US" sz="1765" dirty="0" err="1">
                <a:solidFill>
                  <a:srgbClr val="A31515"/>
                </a:solidFill>
              </a:rPr>
              <a:t>resourceGroup</a:t>
            </a:r>
            <a:r>
              <a:rPr lang="en-US" sz="1765" dirty="0">
                <a:solidFill>
                  <a:srgbClr val="A31515"/>
                </a:solidFill>
              </a:rPr>
              <a:t>().id), '</a:t>
            </a:r>
            <a:r>
              <a:rPr lang="en-US" sz="1765" dirty="0" err="1">
                <a:solidFill>
                  <a:srgbClr val="A31515"/>
                </a:solidFill>
              </a:rPr>
              <a:t>sawinvm</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nicName</a:t>
            </a:r>
            <a:r>
              <a:rPr lang="en-US" sz="1765" dirty="0">
                <a:solidFill>
                  <a:srgbClr val="2E75B6"/>
                </a:solidFill>
              </a:rPr>
              <a:t>"</a:t>
            </a:r>
            <a:r>
              <a:rPr lang="en-US" sz="1765" dirty="0">
                <a:solidFill>
                  <a:srgbClr val="000000"/>
                </a:solidFill>
              </a:rPr>
              <a:t>: </a:t>
            </a:r>
            <a:r>
              <a:rPr lang="en-US" sz="1765" dirty="0">
                <a:solidFill>
                  <a:srgbClr val="A31515"/>
                </a:solidFill>
              </a:rPr>
              <a:t>"myVMNic"</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subnetRef</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resourceId</a:t>
            </a:r>
            <a:r>
              <a:rPr lang="en-US" sz="1765" dirty="0">
                <a:solidFill>
                  <a:srgbClr val="A31515"/>
                </a:solidFill>
              </a:rPr>
              <a:t>('Microsoft.Network/virtualNetworks/subnets', 	parameters('</a:t>
            </a:r>
            <a:r>
              <a:rPr lang="en-US" sz="1765" dirty="0" err="1">
                <a:solidFill>
                  <a:srgbClr val="A31515"/>
                </a:solidFill>
              </a:rPr>
              <a:t>virtualNetworkName</a:t>
            </a:r>
            <a:r>
              <a:rPr lang="en-US" sz="1765" dirty="0">
                <a:solidFill>
                  <a:srgbClr val="A31515"/>
                </a:solidFill>
              </a:rPr>
              <a:t>'), parameters('</a:t>
            </a:r>
            <a:r>
              <a:rPr lang="en-US" sz="1765" dirty="0" err="1">
                <a:solidFill>
                  <a:srgbClr val="A31515"/>
                </a:solidFill>
              </a:rPr>
              <a:t>subnetName</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environmentSettings</a:t>
            </a:r>
            <a:r>
              <a:rPr lang="en-US" sz="1765" dirty="0">
                <a:solidFill>
                  <a:srgbClr val="2E75B6"/>
                </a:solidFill>
              </a:rPr>
              <a:t>"</a:t>
            </a:r>
            <a:r>
              <a:rPr lang="en-US" sz="1765" dirty="0">
                <a:solidFill>
                  <a:srgbClr val="000000"/>
                </a:solidFill>
              </a:rPr>
              <a:t>: {</a:t>
            </a:r>
          </a:p>
          <a:p>
            <a:r>
              <a:rPr lang="en-US" sz="1765" dirty="0">
                <a:solidFill>
                  <a:srgbClr val="000000"/>
                </a:solidFill>
              </a:rPr>
              <a:t>    </a:t>
            </a:r>
            <a:r>
              <a:rPr lang="en-US" sz="1765" dirty="0">
                <a:solidFill>
                  <a:srgbClr val="2E75B6"/>
                </a:solidFill>
              </a:rPr>
              <a:t>"test"</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"Small"</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1</a:t>
            </a:r>
          </a:p>
          <a:p>
            <a:r>
              <a:rPr lang="en-US" sz="1765" dirty="0">
                <a:solidFill>
                  <a:srgbClr val="000000"/>
                </a:solidFill>
              </a:rPr>
              <a:t>    },</a:t>
            </a:r>
          </a:p>
          <a:p>
            <a:r>
              <a:rPr lang="en-US" sz="1765" dirty="0">
                <a:solidFill>
                  <a:srgbClr val="000000"/>
                </a:solidFill>
              </a:rPr>
              <a:t>    </a:t>
            </a:r>
            <a:r>
              <a:rPr lang="en-US" sz="1765" dirty="0">
                <a:solidFill>
                  <a:srgbClr val="2E75B6"/>
                </a:solidFill>
              </a:rPr>
              <a:t>"prod"</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"Large"</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4</a:t>
            </a:r>
          </a:p>
          <a:p>
            <a:r>
              <a:rPr lang="en-US" sz="1765" dirty="0">
                <a:solidFill>
                  <a:srgbClr val="000000"/>
                </a:solidFill>
              </a:rPr>
              <a:t>    }</a:t>
            </a:r>
          </a:p>
          <a:p>
            <a:r>
              <a:rPr lang="en-US" sz="1765" dirty="0">
                <a:solidFill>
                  <a:srgbClr val="000000"/>
                </a:solidFill>
              </a:rPr>
              <a:t>  }</a:t>
            </a:r>
          </a:p>
          <a:p>
            <a:r>
              <a:rPr lang="en-US" sz="1765" dirty="0">
                <a:solidFill>
                  <a:srgbClr val="000000"/>
                </a:solidFill>
              </a:rPr>
              <a:t>}</a:t>
            </a:r>
            <a:endParaRPr lang="en-US" sz="1765" dirty="0"/>
          </a:p>
        </p:txBody>
      </p:sp>
    </p:spTree>
    <p:extLst>
      <p:ext uri="{BB962C8B-B14F-4D97-AF65-F5344CB8AC3E}">
        <p14:creationId xmlns:p14="http://schemas.microsoft.com/office/powerpoint/2010/main" val="174870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Variables</a:t>
            </a:r>
          </a:p>
        </p:txBody>
      </p:sp>
      <p:sp>
        <p:nvSpPr>
          <p:cNvPr id="6" name="Text Placeholder 5"/>
          <p:cNvSpPr>
            <a:spLocks noGrp="1"/>
          </p:cNvSpPr>
          <p:nvPr>
            <p:ph type="body" sz="quarter" idx="11"/>
          </p:nvPr>
        </p:nvSpPr>
        <p:spPr>
          <a:xfrm>
            <a:off x="269239" y="1189495"/>
            <a:ext cx="11653523" cy="4043133"/>
          </a:xfrm>
        </p:spPr>
        <p:txBody>
          <a:bodyPr/>
          <a:lstStyle/>
          <a:p>
            <a:r>
              <a:rPr lang="en-US" dirty="0"/>
              <a:t>Easier to read and edit</a:t>
            </a:r>
          </a:p>
          <a:p>
            <a:pPr lvl="1"/>
            <a:r>
              <a:rPr lang="en-US" dirty="0"/>
              <a:t>It can simplify your template, making it easier to read</a:t>
            </a:r>
          </a:p>
          <a:p>
            <a:pPr lvl="1"/>
            <a:endParaRPr lang="en-US" dirty="0"/>
          </a:p>
          <a:p>
            <a:r>
              <a:rPr lang="en-US" dirty="0"/>
              <a:t>Complex objects</a:t>
            </a:r>
          </a:p>
          <a:p>
            <a:pPr lvl="1"/>
            <a:r>
              <a:rPr lang="en-US" dirty="0"/>
              <a:t>Group variables into an object helps understand the template design</a:t>
            </a:r>
          </a:p>
          <a:p>
            <a:pPr lvl="1"/>
            <a:endParaRPr lang="en-US" dirty="0"/>
          </a:p>
          <a:p>
            <a:r>
              <a:rPr lang="en-US" dirty="0"/>
              <a:t>Custom values</a:t>
            </a:r>
          </a:p>
          <a:p>
            <a:pPr lvl="1"/>
            <a:r>
              <a:rPr lang="en-US" dirty="0"/>
              <a:t>Use expressions and functions to modify parameter values and construct new values</a:t>
            </a:r>
          </a:p>
          <a:p>
            <a:pPr lvl="1"/>
            <a:endParaRPr lang="en-US" dirty="0"/>
          </a:p>
        </p:txBody>
      </p:sp>
    </p:spTree>
    <p:extLst>
      <p:ext uri="{BB962C8B-B14F-4D97-AF65-F5344CB8AC3E}">
        <p14:creationId xmlns:p14="http://schemas.microsoft.com/office/powerpoint/2010/main" val="283572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Resources</a:t>
            </a:r>
          </a:p>
        </p:txBody>
      </p:sp>
      <p:sp>
        <p:nvSpPr>
          <p:cNvPr id="5" name="Text Placeholder 4"/>
          <p:cNvSpPr>
            <a:spLocks noGrp="1"/>
          </p:cNvSpPr>
          <p:nvPr>
            <p:ph type="body" sz="quarter" idx="10"/>
          </p:nvPr>
        </p:nvSpPr>
        <p:spPr>
          <a:xfrm>
            <a:off x="269240" y="1197638"/>
            <a:ext cx="11653522" cy="5177624"/>
          </a:xfrm>
        </p:spPr>
        <p:txBody>
          <a:bodyPr/>
          <a:lstStyle/>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"[variables('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"2016-01-01"</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sku</a:t>
            </a:r>
            <a:r>
              <a:rPr lang="en-US" sz="1568" dirty="0">
                <a:solidFill>
                  <a:srgbClr val="2E75B6"/>
                </a:solidFill>
              </a:rPr>
              <a:t>"</a:t>
            </a:r>
            <a:r>
              <a:rPr lang="en-US" sz="1568" dirty="0">
                <a:solidFill>
                  <a:srgbClr val="000000"/>
                </a:solidFill>
              </a:rPr>
              <a:t>: {</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      </a:t>
            </a:r>
            <a:r>
              <a:rPr lang="en-US" sz="1568" dirty="0">
                <a:solidFill>
                  <a:srgbClr val="2E75B6"/>
                </a:solidFill>
              </a:rPr>
              <a:t>"kind"</a:t>
            </a:r>
            <a:r>
              <a:rPr lang="en-US" sz="1568" dirty="0">
                <a:solidFill>
                  <a:srgbClr val="000000"/>
                </a:solidFill>
              </a:rPr>
              <a:t>: </a:t>
            </a:r>
            <a:r>
              <a:rPr lang="en-US" sz="1568" dirty="0">
                <a:solidFill>
                  <a:srgbClr val="A31515"/>
                </a:solidFill>
              </a:rPr>
              <a:t>"</a:t>
            </a:r>
            <a:r>
              <a:rPr lang="en-US" sz="1568" dirty="0" err="1">
                <a:solidFill>
                  <a:srgbClr val="A31515"/>
                </a:solidFill>
              </a:rPr>
              <a:t>BlobStorage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 </a:t>
            </a:r>
            <a:r>
              <a:rPr lang="en-US" sz="1568" dirty="0">
                <a:solidFill>
                  <a:srgbClr val="2E75B6"/>
                </a:solidFill>
              </a:rPr>
              <a:t>"</a:t>
            </a:r>
            <a:r>
              <a:rPr lang="en-US" sz="1568" dirty="0" err="1">
                <a:solidFill>
                  <a:srgbClr val="2E75B6"/>
                </a:solidFill>
              </a:rPr>
              <a:t>accessTier</a:t>
            </a:r>
            <a:r>
              <a:rPr lang="en-US" sz="1568" dirty="0">
                <a:solidFill>
                  <a:srgbClr val="2E75B6"/>
                </a:solidFill>
              </a:rPr>
              <a:t>"</a:t>
            </a:r>
            <a:r>
              <a:rPr lang="en-US" sz="1568" dirty="0">
                <a:solidFill>
                  <a:srgbClr val="000000"/>
                </a:solidFill>
              </a:rPr>
              <a:t>: </a:t>
            </a:r>
            <a:r>
              <a:rPr lang="en-US" sz="1568" dirty="0">
                <a:solidFill>
                  <a:srgbClr val="A31515"/>
                </a:solidFill>
              </a:rPr>
              <a:t>"Hot"</a:t>
            </a:r>
            <a:r>
              <a:rPr lang="en-US" sz="1568" dirty="0">
                <a:solidFill>
                  <a:srgbClr val="000000"/>
                </a:solidFill>
              </a:rPr>
              <a:t> }</a:t>
            </a:r>
          </a:p>
          <a:p>
            <a:r>
              <a:rPr lang="en-US" sz="1568" dirty="0">
                <a:solidFill>
                  <a:srgbClr val="000000"/>
                </a:solidFill>
              </a:rPr>
              <a:t>},</a:t>
            </a:r>
          </a:p>
          <a:p>
            <a:endParaRPr lang="en-US" sz="1568" dirty="0">
              <a:solidFill>
                <a:srgbClr val="000000"/>
              </a:solidFill>
            </a:endParaRPr>
          </a:p>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"[parameters('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"2015-06-15"</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a:t>
            </a:r>
          </a:p>
          <a:p>
            <a:r>
              <a:rPr lang="en-US" sz="1568" dirty="0">
                <a:solidFill>
                  <a:srgbClr val="000000"/>
                </a:solidFill>
              </a:rPr>
              <a:t>      </a:t>
            </a:r>
            <a:r>
              <a:rPr lang="en-US" sz="1568" dirty="0">
                <a:solidFill>
                  <a:srgbClr val="2E75B6"/>
                </a:solidFill>
              </a:rPr>
              <a:t>"</a:t>
            </a:r>
            <a:r>
              <a:rPr lang="en-US" sz="1568" dirty="0" err="1">
                <a:solidFill>
                  <a:srgbClr val="2E75B6"/>
                </a:solidFill>
              </a:rPr>
              <a:t>accountType</a:t>
            </a:r>
            <a:r>
              <a:rPr lang="en-US" sz="1568" dirty="0">
                <a:solidFill>
                  <a:srgbClr val="2E75B6"/>
                </a:solidFill>
              </a:rPr>
              <a:t>"</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a:t>
            </a:r>
            <a:endParaRPr lang="en-US" sz="1568" dirty="0"/>
          </a:p>
        </p:txBody>
      </p:sp>
    </p:spTree>
    <p:extLst>
      <p:ext uri="{BB962C8B-B14F-4D97-AF65-F5344CB8AC3E}">
        <p14:creationId xmlns:p14="http://schemas.microsoft.com/office/powerpoint/2010/main" val="27371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Resources</a:t>
            </a:r>
          </a:p>
        </p:txBody>
      </p:sp>
      <p:sp>
        <p:nvSpPr>
          <p:cNvPr id="6" name="Text Placeholder 5"/>
          <p:cNvSpPr>
            <a:spLocks noGrp="1"/>
          </p:cNvSpPr>
          <p:nvPr>
            <p:ph type="body" sz="quarter" idx="11"/>
          </p:nvPr>
        </p:nvSpPr>
        <p:spPr>
          <a:xfrm>
            <a:off x="269239" y="1189495"/>
            <a:ext cx="11653523" cy="4043133"/>
          </a:xfrm>
        </p:spPr>
        <p:txBody>
          <a:bodyPr/>
          <a:lstStyle/>
          <a:p>
            <a:r>
              <a:rPr lang="en-US" dirty="0"/>
              <a:t>Use “comments”</a:t>
            </a:r>
          </a:p>
          <a:p>
            <a:pPr lvl="1"/>
            <a:r>
              <a:rPr lang="en-US" dirty="0"/>
              <a:t>Use this tag to help others understand the purpose of the resource</a:t>
            </a:r>
          </a:p>
          <a:p>
            <a:pPr lvl="1"/>
            <a:endParaRPr lang="en-US" dirty="0"/>
          </a:p>
          <a:p>
            <a:r>
              <a:rPr lang="en-US" dirty="0" err="1"/>
              <a:t>ApiVersion</a:t>
            </a:r>
            <a:endParaRPr lang="en-US" dirty="0"/>
          </a:p>
          <a:p>
            <a:pPr lvl="1"/>
            <a:r>
              <a:rPr lang="en-US" dirty="0"/>
              <a:t>This property value will define the structure of the “properties” section of the resource</a:t>
            </a:r>
          </a:p>
          <a:p>
            <a:pPr lvl="1"/>
            <a:r>
              <a:rPr lang="en-US" dirty="0"/>
              <a:t>Hard-code it on the resource, so Visual Studio </a:t>
            </a:r>
            <a:r>
              <a:rPr lang="en-US" dirty="0" err="1"/>
              <a:t>Intellisense</a:t>
            </a:r>
            <a:r>
              <a:rPr lang="en-US" dirty="0"/>
              <a:t> can recognize it</a:t>
            </a:r>
          </a:p>
          <a:p>
            <a:pPr lvl="1"/>
            <a:endParaRPr lang="en-US" dirty="0"/>
          </a:p>
          <a:p>
            <a:pPr lvl="1"/>
            <a:r>
              <a:rPr lang="en-US" sz="3921" dirty="0">
                <a:gradFill>
                  <a:gsLst>
                    <a:gs pos="1250">
                      <a:schemeClr val="tx1"/>
                    </a:gs>
                    <a:gs pos="99000">
                      <a:schemeClr val="tx1"/>
                    </a:gs>
                  </a:gsLst>
                  <a:lin ang="5400000" scaled="0"/>
                </a:gradFill>
                <a:latin typeface="+mj-lt"/>
              </a:rPr>
              <a:t>Protected Settings</a:t>
            </a:r>
          </a:p>
          <a:p>
            <a:pPr lvl="1"/>
            <a:r>
              <a:rPr lang="en-US" dirty="0"/>
              <a:t>Use this property to pass secrets if the resource type supports it</a:t>
            </a:r>
          </a:p>
        </p:txBody>
      </p:sp>
    </p:spTree>
    <p:extLst>
      <p:ext uri="{BB962C8B-B14F-4D97-AF65-F5344CB8AC3E}">
        <p14:creationId xmlns:p14="http://schemas.microsoft.com/office/powerpoint/2010/main" val="33212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9F87E-4B11-45F0-97EF-094FCEE5286E}"/>
              </a:ext>
            </a:extLst>
          </p:cNvPr>
          <p:cNvSpPr/>
          <p:nvPr/>
        </p:nvSpPr>
        <p:spPr bwMode="auto">
          <a:xfrm>
            <a:off x="269239" y="1840159"/>
            <a:ext cx="11220396" cy="74401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Deploying the template</a:t>
            </a:r>
          </a:p>
        </p:txBody>
      </p:sp>
      <p:sp>
        <p:nvSpPr>
          <p:cNvPr id="6" name="Text Placeholder 5"/>
          <p:cNvSpPr>
            <a:spLocks noGrp="1"/>
          </p:cNvSpPr>
          <p:nvPr>
            <p:ph type="body" sz="quarter" idx="11"/>
          </p:nvPr>
        </p:nvSpPr>
        <p:spPr>
          <a:xfrm>
            <a:off x="269239" y="1189495"/>
            <a:ext cx="11653523" cy="4857794"/>
          </a:xfrm>
        </p:spPr>
        <p:txBody>
          <a:bodyPr/>
          <a:lstStyle/>
          <a:p>
            <a:r>
              <a:rPr lang="en-US" dirty="0"/>
              <a:t>Powershell</a:t>
            </a:r>
          </a:p>
          <a:p>
            <a:pPr lvl="1"/>
            <a:r>
              <a:rPr lang="en-US" dirty="0">
                <a:solidFill>
                  <a:srgbClr val="0000FF"/>
                </a:solidFill>
                <a:latin typeface="Lucida Console" panose="020B0609040504020204" pitchFamily="49" charset="0"/>
              </a:rPr>
              <a:t>New-AzureRmResourceGroupDeployment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-ResourceGroupName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ExampleResourceGroup</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-TemplateFile</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&lt;</a:t>
            </a:r>
            <a:r>
              <a:rPr lang="en-US" dirty="0" err="1">
                <a:solidFill>
                  <a:srgbClr val="8A2BE2"/>
                </a:solidFill>
                <a:latin typeface="Lucida Console" panose="020B0609040504020204" pitchFamily="49" charset="0"/>
              </a:rPr>
              <a:t>PathToTemplate</a:t>
            </a:r>
            <a:r>
              <a:rPr lang="en-US" dirty="0">
                <a:solidFill>
                  <a:srgbClr val="8A2BE2"/>
                </a:solidFill>
                <a:latin typeface="Lucida Console" panose="020B0609040504020204" pitchFamily="49" charset="0"/>
              </a:rPr>
              <a:t>&gt;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endParaRPr lang="en-US" dirty="0">
              <a:solidFill>
                <a:srgbClr val="8A2BE2"/>
              </a:solidFill>
              <a:latin typeface="Lucida Console" panose="020B0609040504020204" pitchFamily="49" charset="0"/>
            </a:endParaRPr>
          </a:p>
          <a:p>
            <a:pPr lvl="1"/>
            <a:endParaRPr lang="en-US" dirty="0">
              <a:solidFill>
                <a:srgbClr val="8A2BE2"/>
              </a:solidFill>
              <a:latin typeface="Lucida Console" panose="020B0609040504020204" pitchFamily="49" charset="0"/>
            </a:endParaRPr>
          </a:p>
          <a:p>
            <a:r>
              <a:rPr lang="en-US" dirty="0"/>
              <a:t>Azure CLI</a:t>
            </a:r>
          </a:p>
          <a:p>
            <a:r>
              <a:rPr lang="en-US" sz="1961" dirty="0">
                <a:gradFill>
                  <a:gsLst>
                    <a:gs pos="1250">
                      <a:schemeClr val="tx1"/>
                    </a:gs>
                    <a:gs pos="100000">
                      <a:schemeClr val="tx1"/>
                    </a:gs>
                  </a:gsLst>
                  <a:lin ang="5400000" scaled="0"/>
                </a:gradFill>
                <a:latin typeface="+mn-lt"/>
              </a:rPr>
              <a:t>azure group deployment create -f "c:\MyTemplates\example.json" -g </a:t>
            </a:r>
            <a:r>
              <a:rPr lang="en-US" sz="1961" dirty="0" err="1">
                <a:gradFill>
                  <a:gsLst>
                    <a:gs pos="1250">
                      <a:schemeClr val="tx1"/>
                    </a:gs>
                    <a:gs pos="100000">
                      <a:schemeClr val="tx1"/>
                    </a:gs>
                  </a:gsLst>
                  <a:lin ang="5400000" scaled="0"/>
                </a:gradFill>
                <a:latin typeface="+mn-lt"/>
              </a:rPr>
              <a:t>examplegroup</a:t>
            </a:r>
            <a:r>
              <a:rPr lang="en-US" sz="1961" dirty="0">
                <a:gradFill>
                  <a:gsLst>
                    <a:gs pos="1250">
                      <a:schemeClr val="tx1"/>
                    </a:gs>
                    <a:gs pos="100000">
                      <a:schemeClr val="tx1"/>
                    </a:gs>
                  </a:gsLst>
                  <a:lin ang="5400000" scaled="0"/>
                </a:gradFill>
                <a:latin typeface="+mn-lt"/>
              </a:rPr>
              <a:t> </a:t>
            </a:r>
          </a:p>
          <a:p>
            <a:r>
              <a:rPr lang="en-US" sz="1961" dirty="0">
                <a:gradFill>
                  <a:gsLst>
                    <a:gs pos="1250">
                      <a:schemeClr val="tx1"/>
                    </a:gs>
                    <a:gs pos="100000">
                      <a:schemeClr val="tx1"/>
                    </a:gs>
                  </a:gsLst>
                  <a:lin ang="5400000" scaled="0"/>
                </a:gradFill>
                <a:latin typeface="+mn-lt"/>
              </a:rPr>
              <a:t>-n </a:t>
            </a:r>
            <a:r>
              <a:rPr lang="en-US" sz="1961" dirty="0" err="1">
                <a:gradFill>
                  <a:gsLst>
                    <a:gs pos="1250">
                      <a:schemeClr val="tx1"/>
                    </a:gs>
                    <a:gs pos="100000">
                      <a:schemeClr val="tx1"/>
                    </a:gs>
                  </a:gsLst>
                  <a:lin ang="5400000" scaled="0"/>
                </a:gradFill>
                <a:latin typeface="+mn-lt"/>
              </a:rPr>
              <a:t>exampledeployment</a:t>
            </a:r>
            <a:endParaRPr lang="en-US" sz="1961" dirty="0">
              <a:gradFill>
                <a:gsLst>
                  <a:gs pos="1250">
                    <a:schemeClr val="tx1"/>
                  </a:gs>
                  <a:gs pos="100000">
                    <a:schemeClr val="tx1"/>
                  </a:gs>
                </a:gsLst>
                <a:lin ang="5400000" scaled="0"/>
              </a:gradFill>
              <a:latin typeface="+mn-lt"/>
            </a:endParaRPr>
          </a:p>
          <a:p>
            <a:endParaRPr lang="en-US" sz="1961" dirty="0">
              <a:gradFill>
                <a:gsLst>
                  <a:gs pos="1250">
                    <a:schemeClr val="tx1"/>
                  </a:gs>
                  <a:gs pos="100000">
                    <a:schemeClr val="tx1"/>
                  </a:gs>
                </a:gsLst>
                <a:lin ang="5400000" scaled="0"/>
              </a:gradFill>
              <a:latin typeface="+mn-lt"/>
            </a:endParaRPr>
          </a:p>
          <a:p>
            <a:r>
              <a:rPr lang="en-US" dirty="0"/>
              <a:t>REST API</a:t>
            </a:r>
          </a:p>
          <a:p>
            <a:pPr lvl="1"/>
            <a:r>
              <a:rPr lang="en-US" dirty="0"/>
              <a:t>PUT /subscriptions/{</a:t>
            </a:r>
            <a:r>
              <a:rPr lang="en-US" dirty="0" err="1"/>
              <a:t>subscriptionId</a:t>
            </a:r>
            <a:r>
              <a:rPr lang="en-US" dirty="0"/>
              <a:t>}/</a:t>
            </a:r>
            <a:r>
              <a:rPr lang="en-US" dirty="0" err="1"/>
              <a:t>resourcegroups</a:t>
            </a:r>
            <a:r>
              <a:rPr lang="en-US" dirty="0"/>
              <a:t>/{</a:t>
            </a:r>
            <a:r>
              <a:rPr lang="en-US" dirty="0" err="1"/>
              <a:t>resourceGroupName</a:t>
            </a:r>
            <a:r>
              <a:rPr lang="en-US" dirty="0"/>
              <a:t>}/providers/</a:t>
            </a:r>
            <a:r>
              <a:rPr lang="en-US" dirty="0" err="1"/>
              <a:t>Microsoft.Resources</a:t>
            </a:r>
            <a:r>
              <a:rPr lang="en-US" dirty="0"/>
              <a:t>/deployments/{</a:t>
            </a:r>
            <a:r>
              <a:rPr lang="en-US" dirty="0" err="1"/>
              <a:t>deploymentName</a:t>
            </a:r>
            <a:r>
              <a:rPr lang="en-US" dirty="0"/>
              <a:t>}?</a:t>
            </a:r>
            <a:r>
              <a:rPr lang="en-US" dirty="0" err="1"/>
              <a:t>api</a:t>
            </a:r>
            <a:r>
              <a:rPr lang="en-US" dirty="0"/>
              <a:t>-version=2016-09-01</a:t>
            </a:r>
          </a:p>
        </p:txBody>
      </p:sp>
      <p:sp>
        <p:nvSpPr>
          <p:cNvPr id="4" name="Rectangle 3">
            <a:extLst>
              <a:ext uri="{FF2B5EF4-FFF2-40B4-BE49-F238E27FC236}">
                <a16:creationId xmlns:a16="http://schemas.microsoft.com/office/drawing/2014/main" id="{9E3B7533-447A-4ADA-B053-1AFE074A0AA2}"/>
              </a:ext>
            </a:extLst>
          </p:cNvPr>
          <p:cNvSpPr/>
          <p:nvPr/>
        </p:nvSpPr>
        <p:spPr bwMode="auto">
          <a:xfrm>
            <a:off x="266921" y="3350907"/>
            <a:ext cx="11313586" cy="9229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azure group deployment create -f "c:\MyTemplates\example.json" -g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examplegroup</a:t>
            </a:r>
            <a:r>
              <a:rPr kumimoji="0" lang="en-US" sz="20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exampledeployment</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207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60799" y="1483089"/>
            <a:ext cx="11079822" cy="4468596"/>
          </a:xfrm>
          <a:prstGeom prst="rect">
            <a:avLst/>
          </a:prstGeom>
        </p:spPr>
        <p:txBody>
          <a:bodyPr/>
          <a:lstStyle/>
          <a:p>
            <a:r>
              <a:rPr lang="en-US" dirty="0"/>
              <a:t>Allows secure access with granular permissions to resources</a:t>
            </a:r>
          </a:p>
          <a:p>
            <a:endParaRPr lang="en-US" dirty="0"/>
          </a:p>
          <a:p>
            <a:r>
              <a:rPr lang="en-US" dirty="0"/>
              <a:t>Assignable to users, groups or service principals or VMs</a:t>
            </a:r>
          </a:p>
          <a:p>
            <a:endParaRPr lang="en-US" dirty="0"/>
          </a:p>
          <a:p>
            <a:r>
              <a:rPr lang="en-US" dirty="0"/>
              <a:t>Built-in roles make it easy to get started</a:t>
            </a:r>
          </a:p>
        </p:txBody>
      </p:sp>
      <p:sp>
        <p:nvSpPr>
          <p:cNvPr id="2" name="Title 1"/>
          <p:cNvSpPr>
            <a:spLocks noGrp="1"/>
          </p:cNvSpPr>
          <p:nvPr>
            <p:ph type="title"/>
          </p:nvPr>
        </p:nvSpPr>
        <p:spPr/>
        <p:txBody>
          <a:bodyPr/>
          <a:lstStyle/>
          <a:p>
            <a:r>
              <a:rPr lang="en-US" dirty="0"/>
              <a:t>Access Control: RBAC</a:t>
            </a:r>
          </a:p>
        </p:txBody>
      </p:sp>
    </p:spTree>
    <p:extLst>
      <p:ext uri="{BB962C8B-B14F-4D97-AF65-F5344CB8AC3E}">
        <p14:creationId xmlns:p14="http://schemas.microsoft.com/office/powerpoint/2010/main" val="95822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84817F-9B4D-4453-B4C0-C24C4D12B1F8}"/>
              </a:ext>
            </a:extLst>
          </p:cNvPr>
          <p:cNvSpPr>
            <a:spLocks noGrp="1"/>
          </p:cNvSpPr>
          <p:nvPr>
            <p:ph type="body" sz="quarter" idx="10"/>
          </p:nvPr>
        </p:nvSpPr>
        <p:spPr>
          <a:xfrm>
            <a:off x="269240" y="1189176"/>
            <a:ext cx="11653523" cy="5315366"/>
          </a:xfrm>
        </p:spPr>
        <p:txBody>
          <a:bodyPr/>
          <a:lstStyle/>
          <a:p>
            <a:endParaRPr lang="en-US" dirty="0"/>
          </a:p>
          <a:p>
            <a:r>
              <a:rPr lang="en-US" dirty="0"/>
              <a:t>Visual Studio</a:t>
            </a:r>
          </a:p>
          <a:p>
            <a:r>
              <a:rPr lang="en-US" dirty="0"/>
              <a:t>Visual Studio Code</a:t>
            </a:r>
          </a:p>
          <a:p>
            <a:r>
              <a:rPr lang="en-US" dirty="0"/>
              <a:t>PowerShell / CLI</a:t>
            </a:r>
          </a:p>
          <a:p>
            <a:r>
              <a:rPr lang="en-US" dirty="0"/>
              <a:t>VSTS</a:t>
            </a:r>
          </a:p>
          <a:p>
            <a:endParaRPr lang="en-US" sz="1400" dirty="0"/>
          </a:p>
          <a:p>
            <a:r>
              <a:rPr lang="en-US" sz="3200" dirty="0">
                <a:hlinkClick r:id="rId3"/>
              </a:rPr>
              <a:t>https://docs.microsoft.com/en-us/azure/azure-resource-manager/resource-group-template-functions</a:t>
            </a:r>
            <a:r>
              <a:rPr lang="en-US" sz="3200" dirty="0"/>
              <a:t> </a:t>
            </a:r>
          </a:p>
          <a:p>
            <a:r>
              <a:rPr lang="en-US" sz="3200" dirty="0">
                <a:hlinkClick r:id="rId4"/>
              </a:rPr>
              <a:t>https://docs.microsoft.com/en-us/azure/templates/</a:t>
            </a:r>
            <a:r>
              <a:rPr lang="en-US" sz="3200" dirty="0"/>
              <a:t> </a:t>
            </a:r>
          </a:p>
        </p:txBody>
      </p:sp>
      <p:sp>
        <p:nvSpPr>
          <p:cNvPr id="3" name="Title 2">
            <a:extLst>
              <a:ext uri="{FF2B5EF4-FFF2-40B4-BE49-F238E27FC236}">
                <a16:creationId xmlns:a16="http://schemas.microsoft.com/office/drawing/2014/main" id="{40082725-7D16-449E-B11E-9FF1EE49EDA6}"/>
              </a:ext>
            </a:extLst>
          </p:cNvPr>
          <p:cNvSpPr>
            <a:spLocks noGrp="1"/>
          </p:cNvSpPr>
          <p:nvPr>
            <p:ph type="title"/>
          </p:nvPr>
        </p:nvSpPr>
        <p:spPr/>
        <p:txBody>
          <a:bodyPr/>
          <a:lstStyle/>
          <a:p>
            <a:r>
              <a:rPr lang="en-US" dirty="0"/>
              <a:t>Template Tools ( </a:t>
            </a:r>
            <a:r>
              <a:rPr lang="en-US" dirty="0">
                <a:hlinkClick r:id="rId5"/>
              </a:rPr>
              <a:t>http://aka.ms/azuretools</a:t>
            </a:r>
            <a:r>
              <a:rPr lang="en-US" dirty="0"/>
              <a:t> )</a:t>
            </a:r>
          </a:p>
        </p:txBody>
      </p:sp>
    </p:spTree>
    <p:extLst>
      <p:ext uri="{BB962C8B-B14F-4D97-AF65-F5344CB8AC3E}">
        <p14:creationId xmlns:p14="http://schemas.microsoft.com/office/powerpoint/2010/main" val="29024423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A34760E5-BDB0-40C6-A081-71F7EA5D3DB4}"/>
              </a:ext>
            </a:extLst>
          </p:cNvPr>
          <p:cNvCxnSpPr/>
          <p:nvPr/>
        </p:nvCxnSpPr>
        <p:spPr>
          <a:xfrm flipV="1">
            <a:off x="650240" y="365760"/>
            <a:ext cx="0" cy="5730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FA8CF72-3BC8-4FE2-BFD4-C88B8C599016}"/>
              </a:ext>
            </a:extLst>
          </p:cNvPr>
          <p:cNvCxnSpPr>
            <a:cxnSpLocks/>
          </p:cNvCxnSpPr>
          <p:nvPr/>
        </p:nvCxnSpPr>
        <p:spPr>
          <a:xfrm flipV="1">
            <a:off x="650240" y="6047232"/>
            <a:ext cx="10509504" cy="487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31B7205-0853-4E7C-BD50-EB00C4CBBB7C}"/>
              </a:ext>
            </a:extLst>
          </p:cNvPr>
          <p:cNvSpPr/>
          <p:nvPr/>
        </p:nvSpPr>
        <p:spPr>
          <a:xfrm>
            <a:off x="788416" y="4608576"/>
            <a:ext cx="2414016" cy="1332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Modern Workplace</a:t>
            </a:r>
          </a:p>
        </p:txBody>
      </p:sp>
      <p:sp>
        <p:nvSpPr>
          <p:cNvPr id="8" name="Rectangle 7">
            <a:extLst>
              <a:ext uri="{FF2B5EF4-FFF2-40B4-BE49-F238E27FC236}">
                <a16:creationId xmlns:a16="http://schemas.microsoft.com/office/drawing/2014/main" id="{742A6F6F-ADED-4CA4-B96C-642C6C72DCC9}"/>
              </a:ext>
            </a:extLst>
          </p:cNvPr>
          <p:cNvSpPr/>
          <p:nvPr/>
        </p:nvSpPr>
        <p:spPr>
          <a:xfrm>
            <a:off x="8487664" y="4608576"/>
            <a:ext cx="2414016" cy="1332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Data &amp; AI</a:t>
            </a:r>
          </a:p>
        </p:txBody>
      </p:sp>
      <p:sp>
        <p:nvSpPr>
          <p:cNvPr id="9" name="Rectangle 8">
            <a:extLst>
              <a:ext uri="{FF2B5EF4-FFF2-40B4-BE49-F238E27FC236}">
                <a16:creationId xmlns:a16="http://schemas.microsoft.com/office/drawing/2014/main" id="{1EA4F5DD-C46C-4CFD-8640-EB32E0802441}"/>
              </a:ext>
            </a:extLst>
          </p:cNvPr>
          <p:cNvSpPr/>
          <p:nvPr/>
        </p:nvSpPr>
        <p:spPr>
          <a:xfrm>
            <a:off x="5921248" y="4608576"/>
            <a:ext cx="2414016" cy="1332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Apps &amp; Infrastructure</a:t>
            </a:r>
          </a:p>
        </p:txBody>
      </p:sp>
      <p:sp>
        <p:nvSpPr>
          <p:cNvPr id="10" name="Rectangle 9">
            <a:extLst>
              <a:ext uri="{FF2B5EF4-FFF2-40B4-BE49-F238E27FC236}">
                <a16:creationId xmlns:a16="http://schemas.microsoft.com/office/drawing/2014/main" id="{405E8F32-0B49-4933-99D5-2928BD3333A8}"/>
              </a:ext>
            </a:extLst>
          </p:cNvPr>
          <p:cNvSpPr/>
          <p:nvPr/>
        </p:nvSpPr>
        <p:spPr>
          <a:xfrm>
            <a:off x="3354832" y="4608576"/>
            <a:ext cx="2414016" cy="1332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Business Apps</a:t>
            </a:r>
          </a:p>
        </p:txBody>
      </p:sp>
      <p:sp>
        <p:nvSpPr>
          <p:cNvPr id="11" name="Rectangle 10">
            <a:extLst>
              <a:ext uri="{FF2B5EF4-FFF2-40B4-BE49-F238E27FC236}">
                <a16:creationId xmlns:a16="http://schemas.microsoft.com/office/drawing/2014/main" id="{E63DB44D-DBCA-4414-B6F5-3FF1F1BB879F}"/>
              </a:ext>
            </a:extLst>
          </p:cNvPr>
          <p:cNvSpPr/>
          <p:nvPr/>
        </p:nvSpPr>
        <p:spPr>
          <a:xfrm>
            <a:off x="5921248" y="3104896"/>
            <a:ext cx="1121664" cy="1332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Infra &amp; </a:t>
            </a:r>
            <a:r>
              <a:rPr kumimoji="0" lang="en-US" sz="1800" b="0" i="0" u="none" strike="noStrike" kern="1200" cap="none" spc="0" normalizeH="0" baseline="0" noProof="0" dirty="0" err="1">
                <a:ln>
                  <a:noFill/>
                </a:ln>
                <a:solidFill>
                  <a:srgbClr val="FFFFFF"/>
                </a:solidFill>
                <a:effectLst/>
                <a:uLnTx/>
                <a:uFillTx/>
                <a:latin typeface="Segoe UI Semilight"/>
                <a:ea typeface="+mn-ea"/>
                <a:cs typeface="+mn-cs"/>
              </a:rPr>
              <a:t>Mgmt</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18" name="Straight Connector 17">
            <a:extLst>
              <a:ext uri="{FF2B5EF4-FFF2-40B4-BE49-F238E27FC236}">
                <a16:creationId xmlns:a16="http://schemas.microsoft.com/office/drawing/2014/main" id="{A39AA7CC-FA4F-4DA6-B6E8-E172F4D743BE}"/>
              </a:ext>
            </a:extLst>
          </p:cNvPr>
          <p:cNvCxnSpPr/>
          <p:nvPr/>
        </p:nvCxnSpPr>
        <p:spPr>
          <a:xfrm>
            <a:off x="711200" y="4519168"/>
            <a:ext cx="103428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693DA3-6221-43E9-93A6-4174DF3FF28C}"/>
              </a:ext>
            </a:extLst>
          </p:cNvPr>
          <p:cNvCxnSpPr/>
          <p:nvPr/>
        </p:nvCxnSpPr>
        <p:spPr>
          <a:xfrm>
            <a:off x="711200" y="3025648"/>
            <a:ext cx="103428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4BE464-9E1A-4BD6-B877-1EDB76AE36E8}"/>
              </a:ext>
            </a:extLst>
          </p:cNvPr>
          <p:cNvCxnSpPr/>
          <p:nvPr/>
        </p:nvCxnSpPr>
        <p:spPr>
          <a:xfrm>
            <a:off x="711200" y="1332992"/>
            <a:ext cx="103428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5222D6C-1CE2-483C-A1F5-AA01F3A9EF30}"/>
              </a:ext>
            </a:extLst>
          </p:cNvPr>
          <p:cNvSpPr/>
          <p:nvPr/>
        </p:nvSpPr>
        <p:spPr>
          <a:xfrm>
            <a:off x="5921248" y="268224"/>
            <a:ext cx="365760" cy="2665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ARM </a:t>
            </a:r>
            <a:r>
              <a:rPr kumimoji="0" lang="en-US" sz="1800" b="0" i="0" u="none" strike="noStrike" kern="1200" cap="none" spc="0" normalizeH="0" baseline="0" noProof="0" dirty="0" err="1">
                <a:ln>
                  <a:noFill/>
                </a:ln>
                <a:solidFill>
                  <a:srgbClr val="FFFFFF"/>
                </a:solidFill>
                <a:effectLst/>
                <a:uLnTx/>
                <a:uFillTx/>
                <a:latin typeface="Segoe UI Semilight"/>
                <a:ea typeface="+mn-ea"/>
                <a:cs typeface="+mn-cs"/>
              </a:rPr>
              <a:t>Tempaltes</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TextBox 21">
            <a:extLst>
              <a:ext uri="{FF2B5EF4-FFF2-40B4-BE49-F238E27FC236}">
                <a16:creationId xmlns:a16="http://schemas.microsoft.com/office/drawing/2014/main" id="{2400EBB8-6355-4E70-A79F-80D64F2535A3}"/>
              </a:ext>
            </a:extLst>
          </p:cNvPr>
          <p:cNvSpPr txBox="1"/>
          <p:nvPr/>
        </p:nvSpPr>
        <p:spPr>
          <a:xfrm>
            <a:off x="609600" y="4245935"/>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C2D91"/>
                </a:solidFill>
                <a:effectLst/>
                <a:uLnTx/>
                <a:uFillTx/>
                <a:latin typeface="Segoe UI Semilight"/>
                <a:ea typeface="+mn-ea"/>
                <a:cs typeface="+mn-cs"/>
              </a:rPr>
              <a:t>L200</a:t>
            </a:r>
          </a:p>
        </p:txBody>
      </p:sp>
      <p:sp>
        <p:nvSpPr>
          <p:cNvPr id="23" name="TextBox 22">
            <a:extLst>
              <a:ext uri="{FF2B5EF4-FFF2-40B4-BE49-F238E27FC236}">
                <a16:creationId xmlns:a16="http://schemas.microsoft.com/office/drawing/2014/main" id="{ACE76E19-78B4-423B-814C-64D40DDB7B81}"/>
              </a:ext>
            </a:extLst>
          </p:cNvPr>
          <p:cNvSpPr txBox="1"/>
          <p:nvPr/>
        </p:nvSpPr>
        <p:spPr>
          <a:xfrm>
            <a:off x="605535" y="2768540"/>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C2D91"/>
                </a:solidFill>
                <a:effectLst/>
                <a:uLnTx/>
                <a:uFillTx/>
                <a:latin typeface="Segoe UI Semilight"/>
                <a:ea typeface="+mn-ea"/>
                <a:cs typeface="+mn-cs"/>
              </a:rPr>
              <a:t>L300</a:t>
            </a:r>
          </a:p>
        </p:txBody>
      </p:sp>
      <p:sp>
        <p:nvSpPr>
          <p:cNvPr id="24" name="TextBox 23">
            <a:extLst>
              <a:ext uri="{FF2B5EF4-FFF2-40B4-BE49-F238E27FC236}">
                <a16:creationId xmlns:a16="http://schemas.microsoft.com/office/drawing/2014/main" id="{91B9531B-EB4E-4ED8-A290-E4A0A45388BB}"/>
              </a:ext>
            </a:extLst>
          </p:cNvPr>
          <p:cNvSpPr txBox="1"/>
          <p:nvPr/>
        </p:nvSpPr>
        <p:spPr>
          <a:xfrm>
            <a:off x="605535" y="1086589"/>
            <a:ext cx="62388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C2D91"/>
                </a:solidFill>
                <a:effectLst/>
                <a:uLnTx/>
                <a:uFillTx/>
                <a:latin typeface="Segoe UI Semilight"/>
                <a:ea typeface="+mn-ea"/>
                <a:cs typeface="+mn-cs"/>
              </a:rPr>
              <a:t>L400+</a:t>
            </a:r>
          </a:p>
        </p:txBody>
      </p:sp>
      <p:sp>
        <p:nvSpPr>
          <p:cNvPr id="25" name="TextBox 24">
            <a:extLst>
              <a:ext uri="{FF2B5EF4-FFF2-40B4-BE49-F238E27FC236}">
                <a16:creationId xmlns:a16="http://schemas.microsoft.com/office/drawing/2014/main" id="{7EDF9CD1-FEEC-4A38-AB67-3649457A08B1}"/>
              </a:ext>
            </a:extLst>
          </p:cNvPr>
          <p:cNvSpPr txBox="1"/>
          <p:nvPr/>
        </p:nvSpPr>
        <p:spPr>
          <a:xfrm>
            <a:off x="5501787" y="6096000"/>
            <a:ext cx="226626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C2D91">
                    <a:lumMod val="60000"/>
                    <a:lumOff val="40000"/>
                  </a:srgbClr>
                </a:solidFill>
                <a:effectLst/>
                <a:uLnTx/>
                <a:uFillTx/>
                <a:latin typeface="Segoe UI Semilight"/>
                <a:ea typeface="+mn-ea"/>
                <a:cs typeface="+mn-cs"/>
              </a:rPr>
              <a:t>Technology &amp; Solution Area</a:t>
            </a:r>
          </a:p>
        </p:txBody>
      </p:sp>
      <p:sp>
        <p:nvSpPr>
          <p:cNvPr id="26" name="TextBox 25">
            <a:extLst>
              <a:ext uri="{FF2B5EF4-FFF2-40B4-BE49-F238E27FC236}">
                <a16:creationId xmlns:a16="http://schemas.microsoft.com/office/drawing/2014/main" id="{ED9CDAC9-38B2-42BC-A8E4-864522C6B28D}"/>
              </a:ext>
            </a:extLst>
          </p:cNvPr>
          <p:cNvSpPr txBox="1"/>
          <p:nvPr/>
        </p:nvSpPr>
        <p:spPr>
          <a:xfrm>
            <a:off x="250130" y="2184053"/>
            <a:ext cx="400110" cy="1234249"/>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C2D91">
                    <a:lumMod val="60000"/>
                    <a:lumOff val="40000"/>
                  </a:srgbClr>
                </a:solidFill>
                <a:effectLst/>
                <a:uLnTx/>
                <a:uFillTx/>
                <a:latin typeface="Segoe UI Semilight"/>
                <a:ea typeface="+mn-ea"/>
                <a:cs typeface="+mn-cs"/>
              </a:rPr>
              <a:t>Capability Level</a:t>
            </a:r>
          </a:p>
        </p:txBody>
      </p:sp>
      <p:pic>
        <p:nvPicPr>
          <p:cNvPr id="27" name="Picture 2" descr="The Inverted T">
            <a:extLst>
              <a:ext uri="{FF2B5EF4-FFF2-40B4-BE49-F238E27FC236}">
                <a16:creationId xmlns:a16="http://schemas.microsoft.com/office/drawing/2014/main" id="{C7B6A96A-E93D-4FE2-A820-EE8476484B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000" b="99333" l="10000" r="95238">
                        <a14:foregroundMark x1="33571" y1="91333" x2="33571" y2="91333"/>
                        <a14:foregroundMark x1="50952" y1="8000" x2="50952" y2="8000"/>
                        <a14:foregroundMark x1="91190" y1="47167" x2="91190" y2="47167"/>
                        <a14:foregroundMark x1="96190" y1="58333" x2="96190" y2="58333"/>
                        <a14:foregroundMark x1="73095" y1="92333" x2="73095" y2="92333"/>
                        <a14:foregroundMark x1="65952" y1="93333" x2="65952" y2="93333"/>
                        <a14:foregroundMark x1="49762" y1="92000" x2="49762" y2="92000"/>
                        <a14:foregroundMark x1="41905" y1="89000" x2="41905" y2="89000"/>
                        <a14:foregroundMark x1="33810" y1="89000" x2="33810" y2="89000"/>
                        <a14:foregroundMark x1="29048" y1="88000" x2="39762" y2="94167"/>
                        <a14:foregroundMark x1="39762" y1="94167" x2="49524" y2="92500"/>
                        <a14:foregroundMark x1="75952" y1="98500" x2="26905" y2="99000"/>
                        <a14:foregroundMark x1="26905" y1="99000" x2="25238" y2="99333"/>
                      </a14:backgroundRemoval>
                    </a14:imgEffect>
                  </a14:imgLayer>
                </a14:imgProps>
              </a:ext>
              <a:ext uri="{28A0092B-C50C-407E-A947-70E740481C1C}">
                <a14:useLocalDpi xmlns:a14="http://schemas.microsoft.com/office/drawing/2010/main"/>
              </a:ext>
            </a:extLst>
          </a:blip>
          <a:srcRect/>
          <a:stretch>
            <a:fillRect/>
          </a:stretch>
        </p:blipFill>
        <p:spPr bwMode="auto">
          <a:xfrm flipV="1">
            <a:off x="6606730" y="-16709"/>
            <a:ext cx="4805566" cy="686509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47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par>
                          <p:cTn id="49" fill="hold">
                            <p:stCondLst>
                              <p:cond delay="500"/>
                            </p:stCondLst>
                            <p:childTnLst>
                              <p:par>
                                <p:cTn id="50" presetID="22" presetClass="entr" presetSubtype="4"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par>
                          <p:cTn id="53" fill="hold">
                            <p:stCondLst>
                              <p:cond delay="1000"/>
                            </p:stCondLst>
                            <p:childTnLst>
                              <p:par>
                                <p:cTn id="54" presetID="22" presetClass="entr" presetSubtype="4"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down)">
                                      <p:cBhvr>
                                        <p:cTn id="56" dur="500"/>
                                        <p:tgtEl>
                                          <p:spTgt spid="9"/>
                                        </p:tgtEl>
                                      </p:cBhvr>
                                    </p:animEffect>
                                  </p:childTnLst>
                                </p:cTn>
                              </p:par>
                            </p:childTnLst>
                          </p:cTn>
                        </p:par>
                        <p:par>
                          <p:cTn id="57" fill="hold">
                            <p:stCondLst>
                              <p:cond delay="1500"/>
                            </p:stCondLst>
                            <p:childTnLst>
                              <p:par>
                                <p:cTn id="58" presetID="22" presetClass="entr" presetSubtype="4"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1000"/>
                                        <p:tgtEl>
                                          <p:spTgt spid="11"/>
                                        </p:tgtEl>
                                      </p:cBhvr>
                                    </p:animEffect>
                                    <p:anim calcmode="lin" valueType="num">
                                      <p:cBhvr>
                                        <p:cTn id="66" dur="1000" fill="hold"/>
                                        <p:tgtEl>
                                          <p:spTgt spid="11"/>
                                        </p:tgtEl>
                                        <p:attrNameLst>
                                          <p:attrName>ppt_x</p:attrName>
                                        </p:attrNameLst>
                                      </p:cBhvr>
                                      <p:tavLst>
                                        <p:tav tm="0">
                                          <p:val>
                                            <p:strVal val="#ppt_x"/>
                                          </p:val>
                                        </p:tav>
                                        <p:tav tm="100000">
                                          <p:val>
                                            <p:strVal val="#ppt_x"/>
                                          </p:val>
                                        </p:tav>
                                      </p:tavLst>
                                    </p:anim>
                                    <p:anim calcmode="lin" valueType="num">
                                      <p:cBhvr>
                                        <p:cTn id="6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up)">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5" grpId="0" animBg="1"/>
      <p:bldP spid="22" grpId="0"/>
      <p:bldP spid="23" grpId="0"/>
      <p:bldP spid="24" grpId="0"/>
      <p:bldP spid="25"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627596"/>
          </a:xfrm>
        </p:spPr>
        <p:txBody>
          <a:bodyPr/>
          <a:lstStyle/>
          <a:p>
            <a:r>
              <a:rPr lang="en-US" dirty="0"/>
              <a:t>Create a template that:</a:t>
            </a:r>
          </a:p>
          <a:p>
            <a:pPr lvl="1"/>
            <a:r>
              <a:rPr lang="en-US" dirty="0"/>
              <a:t>Takes one input parameter</a:t>
            </a:r>
          </a:p>
          <a:p>
            <a:pPr lvl="1"/>
            <a:r>
              <a:rPr lang="en-US" dirty="0"/>
              <a:t>Returns one output value</a:t>
            </a:r>
          </a:p>
          <a:p>
            <a:r>
              <a:rPr lang="en-US" dirty="0"/>
              <a:t>Deploy it from PowerShell </a:t>
            </a:r>
          </a:p>
          <a:p>
            <a:r>
              <a:rPr lang="en-US" dirty="0"/>
              <a:t>Deploy it from Azure CLI</a:t>
            </a:r>
          </a:p>
          <a:p>
            <a:endParaRPr lang="en-US" dirty="0"/>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Step 2: Create a “Hello World” template</a:t>
            </a:r>
            <a:endParaRPr lang="en-US" dirty="0">
              <a:solidFill>
                <a:srgbClr val="0078D7"/>
              </a:solidFill>
            </a:endParaRPr>
          </a:p>
        </p:txBody>
      </p:sp>
    </p:spTree>
    <p:extLst>
      <p:ext uri="{BB962C8B-B14F-4D97-AF65-F5344CB8AC3E}">
        <p14:creationId xmlns:p14="http://schemas.microsoft.com/office/powerpoint/2010/main" val="70668018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 of Advanced Functions</a:t>
            </a:r>
          </a:p>
        </p:txBody>
      </p:sp>
      <p:sp>
        <p:nvSpPr>
          <p:cNvPr id="3" name="Content Placeholder 2"/>
          <p:cNvSpPr>
            <a:spLocks noGrp="1"/>
          </p:cNvSpPr>
          <p:nvPr>
            <p:ph idx="1"/>
          </p:nvPr>
        </p:nvSpPr>
        <p:spPr/>
        <p:txBody>
          <a:bodyPr>
            <a:normAutofit fontScale="70000" lnSpcReduction="20000"/>
          </a:bodyPr>
          <a:lstStyle/>
          <a:p>
            <a:r>
              <a:rPr lang="en-US" dirty="0"/>
              <a:t>Array and Objects</a:t>
            </a:r>
          </a:p>
          <a:p>
            <a:pPr lvl="1"/>
            <a:r>
              <a:rPr lang="en-US" dirty="0" err="1"/>
              <a:t>Concat</a:t>
            </a:r>
            <a:r>
              <a:rPr lang="en-US" dirty="0"/>
              <a:t>()</a:t>
            </a:r>
          </a:p>
          <a:p>
            <a:r>
              <a:rPr lang="en-US" dirty="0"/>
              <a:t>Comparison</a:t>
            </a:r>
          </a:p>
          <a:p>
            <a:pPr lvl="1"/>
            <a:r>
              <a:rPr lang="en-US" dirty="0"/>
              <a:t>”Condition” field on a resource using equals()</a:t>
            </a:r>
          </a:p>
          <a:p>
            <a:r>
              <a:rPr lang="en-US" dirty="0"/>
              <a:t>Deployment</a:t>
            </a:r>
          </a:p>
          <a:p>
            <a:pPr lvl="1"/>
            <a:r>
              <a:rPr lang="en-US" dirty="0"/>
              <a:t>Linking </a:t>
            </a:r>
          </a:p>
          <a:p>
            <a:r>
              <a:rPr lang="en-US" dirty="0"/>
              <a:t>Numeric</a:t>
            </a:r>
          </a:p>
          <a:p>
            <a:pPr lvl="1"/>
            <a:r>
              <a:rPr lang="en-US" dirty="0" err="1"/>
              <a:t>copyIndex</a:t>
            </a:r>
            <a:r>
              <a:rPr lang="en-US" dirty="0"/>
              <a:t>() used for looping</a:t>
            </a:r>
          </a:p>
          <a:p>
            <a:r>
              <a:rPr lang="en-US" dirty="0"/>
              <a:t>Resource</a:t>
            </a:r>
          </a:p>
          <a:p>
            <a:pPr lvl="1"/>
            <a:r>
              <a:rPr lang="en-US" dirty="0" err="1"/>
              <a:t>resourceGroup</a:t>
            </a:r>
            <a:r>
              <a:rPr lang="en-US" dirty="0"/>
              <a:t>().location and .tags (array of tags)</a:t>
            </a:r>
          </a:p>
          <a:p>
            <a:r>
              <a:rPr lang="en-US" dirty="0"/>
              <a:t>String</a:t>
            </a:r>
          </a:p>
          <a:p>
            <a:pPr lvl="1"/>
            <a:r>
              <a:rPr lang="en-US" dirty="0" err="1"/>
              <a:t>toLower</a:t>
            </a:r>
            <a:r>
              <a:rPr lang="en-US" dirty="0"/>
              <a:t>()</a:t>
            </a:r>
          </a:p>
          <a:p>
            <a:pPr lvl="1"/>
            <a:r>
              <a:rPr lang="en-US" dirty="0" err="1"/>
              <a:t>uniqueString</a:t>
            </a:r>
            <a:r>
              <a:rPr lang="en-US" dirty="0"/>
              <a:t>(context), talks about context of uniqueness (</a:t>
            </a:r>
            <a:r>
              <a:rPr lang="en-US" dirty="0" err="1"/>
              <a:t>resourceGroup</a:t>
            </a:r>
            <a:r>
              <a:rPr lang="en-US" dirty="0"/>
              <a:t>, Subscription, etc)</a:t>
            </a:r>
          </a:p>
          <a:p>
            <a:pPr lvl="1"/>
            <a:endParaRPr lang="en-US" dirty="0"/>
          </a:p>
          <a:p>
            <a:pPr marL="0" indent="0">
              <a:buNone/>
            </a:pPr>
            <a:r>
              <a:rPr lang="en-US" sz="2600">
                <a:hlinkClick r:id="rId3"/>
              </a:rPr>
              <a:t>https://docs.microsoft.com/en-us/azure/azure-resource-manager/resource-group-template-functions-array</a:t>
            </a:r>
            <a:endParaRPr lang="en-US" sz="2600" dirty="0"/>
          </a:p>
          <a:p>
            <a:endParaRPr lang="en-US" dirty="0"/>
          </a:p>
        </p:txBody>
      </p:sp>
    </p:spTree>
    <p:extLst>
      <p:ext uri="{BB962C8B-B14F-4D97-AF65-F5344CB8AC3E}">
        <p14:creationId xmlns:p14="http://schemas.microsoft.com/office/powerpoint/2010/main" val="1718800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err="1"/>
              <a:t>concat</a:t>
            </a:r>
            <a:r>
              <a:rPr lang="en-US" dirty="0"/>
              <a:t>()</a:t>
            </a:r>
          </a:p>
        </p:txBody>
      </p:sp>
    </p:spTree>
    <p:extLst>
      <p:ext uri="{BB962C8B-B14F-4D97-AF65-F5344CB8AC3E}">
        <p14:creationId xmlns:p14="http://schemas.microsoft.com/office/powerpoint/2010/main" val="7877602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Concat</a:t>
            </a:r>
            <a:r>
              <a:rPr lang="en-US" dirty="0"/>
              <a:t>()…array and object function</a:t>
            </a:r>
          </a:p>
        </p:txBody>
      </p:sp>
      <p:sp>
        <p:nvSpPr>
          <p:cNvPr id="3" name="Content Placeholder 2"/>
          <p:cNvSpPr>
            <a:spLocks noGrp="1"/>
          </p:cNvSpPr>
          <p:nvPr>
            <p:ph idx="1"/>
          </p:nvPr>
        </p:nvSpPr>
        <p:spPr>
          <a:xfrm>
            <a:off x="838200" y="1491574"/>
            <a:ext cx="10515600" cy="4685389"/>
          </a:xfrm>
        </p:spPr>
        <p:txBody>
          <a:bodyPr>
            <a:normAutofit/>
          </a:bodyPr>
          <a:lstStyle/>
          <a:p>
            <a:r>
              <a:rPr lang="en-US" dirty="0"/>
              <a:t>Combines multiple arrays and returns the concatenated array, or combines multiple string values and returns the concatenated string</a:t>
            </a:r>
          </a:p>
          <a:p>
            <a:r>
              <a:rPr lang="en-US" dirty="0"/>
              <a:t>Concatenating multiple strings to create unique and dynamic names (in my opinion) is the most common and useful</a:t>
            </a:r>
          </a:p>
          <a:p>
            <a:endParaRPr lang="en-US" dirty="0"/>
          </a:p>
          <a:p>
            <a:pPr marL="0" indent="0">
              <a:buNone/>
            </a:pPr>
            <a:r>
              <a:rPr lang="en-US" sz="2600" dirty="0">
                <a:latin typeface="Courier New" panose="02070309020205020404" pitchFamily="49" charset="0"/>
                <a:cs typeface="Courier New" panose="02070309020205020404" pitchFamily="49" charset="0"/>
              </a:rPr>
              <a:t>“variables”: {</a:t>
            </a:r>
          </a:p>
          <a:p>
            <a:pPr marL="457200" lvl="1" indent="0">
              <a:buNone/>
            </a:pP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vnetName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concat</a:t>
            </a:r>
            <a:r>
              <a:rPr lang="en-US" sz="2200" dirty="0">
                <a:latin typeface="Courier New" panose="02070309020205020404" pitchFamily="49" charset="0"/>
                <a:cs typeface="Courier New" panose="02070309020205020404" pitchFamily="49" charset="0"/>
              </a:rPr>
              <a:t>(parameters(‘prefix’),’-VNET’)]”</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p>
          <a:p>
            <a:pPr marL="0" indent="0">
              <a:buNone/>
            </a:pPr>
            <a:r>
              <a:rPr lang="en-US" sz="1700" dirty="0">
                <a:hlinkClick r:id="rId3"/>
              </a:rPr>
              <a:t>https://docs.microsoft.com/en-us/azure/azure-resource-manager/resource-group-template-functions-array#concat</a:t>
            </a:r>
            <a:endParaRPr lang="en-US" sz="1700" dirty="0"/>
          </a:p>
        </p:txBody>
      </p:sp>
    </p:spTree>
    <p:extLst>
      <p:ext uri="{BB962C8B-B14F-4D97-AF65-F5344CB8AC3E}">
        <p14:creationId xmlns:p14="http://schemas.microsoft.com/office/powerpoint/2010/main" val="3019981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Snippet: </a:t>
            </a:r>
            <a:r>
              <a:rPr lang="en-US" dirty="0" err="1"/>
              <a:t>concat</a:t>
            </a:r>
            <a:r>
              <a:rPr lang="en-US" dirty="0"/>
              <a:t>() in action</a:t>
            </a:r>
          </a:p>
        </p:txBody>
      </p:sp>
      <p:pic>
        <p:nvPicPr>
          <p:cNvPr id="4" name="Content Placeholder 3"/>
          <p:cNvPicPr>
            <a:picLocks noGrp="1" noChangeAspect="1"/>
          </p:cNvPicPr>
          <p:nvPr>
            <p:ph idx="1"/>
          </p:nvPr>
        </p:nvPicPr>
        <p:blipFill>
          <a:blip r:embed="rId3"/>
          <a:stretch>
            <a:fillRect/>
          </a:stretch>
        </p:blipFill>
        <p:spPr>
          <a:xfrm>
            <a:off x="894945" y="2438401"/>
            <a:ext cx="10025974" cy="2515476"/>
          </a:xfrm>
          <a:prstGeom prst="rect">
            <a:avLst/>
          </a:prstGeom>
        </p:spPr>
      </p:pic>
    </p:spTree>
    <p:extLst>
      <p:ext uri="{BB962C8B-B14F-4D97-AF65-F5344CB8AC3E}">
        <p14:creationId xmlns:p14="http://schemas.microsoft.com/office/powerpoint/2010/main" val="144966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a:t>condition and equals()</a:t>
            </a:r>
          </a:p>
        </p:txBody>
      </p:sp>
    </p:spTree>
    <p:extLst>
      <p:ext uri="{BB962C8B-B14F-4D97-AF65-F5344CB8AC3E}">
        <p14:creationId xmlns:p14="http://schemas.microsoft.com/office/powerpoint/2010/main" val="65592683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Condition()…comparison functions</a:t>
            </a:r>
          </a:p>
        </p:txBody>
      </p:sp>
      <p:sp>
        <p:nvSpPr>
          <p:cNvPr id="3" name="Content Placeholder 2"/>
          <p:cNvSpPr>
            <a:spLocks noGrp="1"/>
          </p:cNvSpPr>
          <p:nvPr>
            <p:ph idx="1"/>
          </p:nvPr>
        </p:nvSpPr>
        <p:spPr>
          <a:xfrm>
            <a:off x="838200" y="1491574"/>
            <a:ext cx="10515600" cy="4685389"/>
          </a:xfrm>
        </p:spPr>
        <p:txBody>
          <a:bodyPr>
            <a:normAutofit lnSpcReduction="10000"/>
          </a:bodyPr>
          <a:lstStyle/>
          <a:p>
            <a:r>
              <a:rPr lang="en-US" dirty="0"/>
              <a:t>Allows you to compare two values with functions such as equals, less, </a:t>
            </a:r>
            <a:r>
              <a:rPr lang="en-US" dirty="0" err="1"/>
              <a:t>lessOrEquals</a:t>
            </a:r>
            <a:r>
              <a:rPr lang="en-US" dirty="0"/>
              <a:t>, greater, </a:t>
            </a:r>
            <a:r>
              <a:rPr lang="en-US" dirty="0" err="1"/>
              <a:t>greaterOrEquals</a:t>
            </a:r>
            <a:endParaRPr lang="en-US" dirty="0"/>
          </a:p>
          <a:p>
            <a:r>
              <a:rPr lang="en-US" dirty="0"/>
              <a:t>Combine “equals” with the “condition” element to test whether a resource is deployed (most useful example of comparison functions that I’ve found yet)</a:t>
            </a:r>
          </a:p>
          <a:p>
            <a:endParaRPr lang="en-US" dirty="0"/>
          </a:p>
          <a:p>
            <a:pPr marL="0" indent="0">
              <a:buNone/>
            </a:pPr>
            <a:r>
              <a:rPr lang="en-US" sz="2600" dirty="0">
                <a:latin typeface="Courier New" panose="02070309020205020404" pitchFamily="49" charset="0"/>
                <a:cs typeface="Courier New" panose="02070309020205020404" pitchFamily="49" charset="0"/>
              </a:rPr>
              <a:t>{</a:t>
            </a:r>
          </a:p>
          <a:p>
            <a:pPr marL="457200" lvl="1" indent="0">
              <a:buNone/>
            </a:pPr>
            <a:r>
              <a:rPr lang="en-US" sz="2200" dirty="0">
                <a:latin typeface="Courier New" panose="02070309020205020404" pitchFamily="49" charset="0"/>
                <a:cs typeface="Courier New" panose="02070309020205020404" pitchFamily="49" charset="0"/>
              </a:rPr>
              <a:t>“condition”: “[equals(variables(‘</a:t>
            </a:r>
            <a:r>
              <a:rPr lang="en-US" sz="2200" dirty="0" err="1">
                <a:latin typeface="Courier New" panose="02070309020205020404" pitchFamily="49" charset="0"/>
                <a:cs typeface="Courier New" panose="02070309020205020404" pitchFamily="49" charset="0"/>
              </a:rPr>
              <a:t>newOrExisting</a:t>
            </a:r>
            <a:r>
              <a:rPr lang="en-US" sz="2200" dirty="0">
                <a:latin typeface="Courier New" panose="02070309020205020404" pitchFamily="49" charset="0"/>
                <a:cs typeface="Courier New" panose="02070309020205020404" pitchFamily="49" charset="0"/>
              </a:rPr>
              <a:t>’),’new’]”</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p>
          <a:p>
            <a:pPr marL="0" indent="0">
              <a:buNone/>
            </a:pPr>
            <a:r>
              <a:rPr lang="en-US" sz="1700" dirty="0">
                <a:hlinkClick r:id="rId3"/>
              </a:rPr>
              <a:t>https://docs.microsoft.com/en-us/azure/azure-resource-manager/resource-group-template-functions-comparison</a:t>
            </a:r>
            <a:endParaRPr lang="en-US" sz="1700" dirty="0"/>
          </a:p>
        </p:txBody>
      </p:sp>
    </p:spTree>
    <p:extLst>
      <p:ext uri="{BB962C8B-B14F-4D97-AF65-F5344CB8AC3E}">
        <p14:creationId xmlns:p14="http://schemas.microsoft.com/office/powerpoint/2010/main" val="138515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838200" y="365125"/>
            <a:ext cx="10325483" cy="6007953"/>
          </a:xfrm>
          <a:prstGeom prst="rect">
            <a:avLst/>
          </a:prstGeom>
        </p:spPr>
      </p:pic>
    </p:spTree>
    <p:extLst>
      <p:ext uri="{BB962C8B-B14F-4D97-AF65-F5344CB8AC3E}">
        <p14:creationId xmlns:p14="http://schemas.microsoft.com/office/powerpoint/2010/main" val="2345965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a:t>ARM Advanced </a:t>
            </a:r>
            <a:r>
              <a:rPr lang="en-US" dirty="0"/>
              <a:t>Feature</a:t>
            </a:r>
            <a:r>
              <a:rPr lang="en-US"/>
              <a:t>:</a:t>
            </a:r>
            <a:br>
              <a:rPr lang="en-US" dirty="0"/>
            </a:br>
            <a:r>
              <a:rPr lang="en-US"/>
              <a:t>copyIndex() aka Looping</a:t>
            </a:r>
            <a:endParaRPr lang="en-US" dirty="0"/>
          </a:p>
        </p:txBody>
      </p:sp>
    </p:spTree>
    <p:extLst>
      <p:ext uri="{BB962C8B-B14F-4D97-AF65-F5344CB8AC3E}">
        <p14:creationId xmlns:p14="http://schemas.microsoft.com/office/powerpoint/2010/main" val="29379764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copyIndex</a:t>
            </a:r>
            <a:r>
              <a:rPr lang="en-US" dirty="0"/>
              <a:t>()…numeric function</a:t>
            </a:r>
          </a:p>
        </p:txBody>
      </p:sp>
      <p:sp>
        <p:nvSpPr>
          <p:cNvPr id="3" name="Content Placeholder 2"/>
          <p:cNvSpPr>
            <a:spLocks noGrp="1"/>
          </p:cNvSpPr>
          <p:nvPr>
            <p:ph idx="1"/>
          </p:nvPr>
        </p:nvSpPr>
        <p:spPr/>
        <p:txBody>
          <a:bodyPr>
            <a:normAutofit fontScale="77500" lnSpcReduction="20000"/>
          </a:bodyPr>
          <a:lstStyle/>
          <a:p>
            <a:r>
              <a:rPr lang="en-US" dirty="0"/>
              <a:t>Add a “copy” section to a resource and reference with the </a:t>
            </a:r>
            <a:r>
              <a:rPr lang="en-US" dirty="0" err="1"/>
              <a:t>copyIndex</a:t>
            </a:r>
            <a:r>
              <a:rPr lang="en-US" dirty="0"/>
              <a:t>() function</a:t>
            </a:r>
          </a:p>
          <a:p>
            <a:pPr marL="0" indent="0">
              <a:buNone/>
            </a:pPr>
            <a:endParaRPr lang="en-US" dirty="0"/>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"resources":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apiVersion</a:t>
            </a:r>
            <a:r>
              <a:rPr lang="en-US" sz="1900" dirty="0">
                <a:latin typeface="Courier New" panose="02070309020205020404" pitchFamily="49" charset="0"/>
                <a:cs typeface="Courier New" panose="02070309020205020404" pitchFamily="49" charset="0"/>
              </a:rPr>
              <a:t>": "2016-01-01",</a:t>
            </a:r>
          </a:p>
          <a:p>
            <a:pPr marL="0" indent="0">
              <a:lnSpc>
                <a:spcPct val="70000"/>
              </a:lnSpc>
              <a:spcBef>
                <a:spcPts val="600"/>
              </a:spcBef>
              <a:buNone/>
            </a:pPr>
            <a:r>
              <a:rPr lang="en-US" sz="1900" b="1" dirty="0">
                <a:latin typeface="Courier New" panose="02070309020205020404" pitchFamily="49" charset="0"/>
                <a:cs typeface="Courier New" panose="02070309020205020404" pitchFamily="49" charset="0"/>
              </a:rPr>
              <a:t>            "type": "</a:t>
            </a:r>
            <a:r>
              <a:rPr lang="en-US" sz="1900" b="1" dirty="0" err="1">
                <a:latin typeface="Courier New" panose="02070309020205020404" pitchFamily="49" charset="0"/>
                <a:cs typeface="Courier New" panose="02070309020205020404" pitchFamily="49" charset="0"/>
              </a:rPr>
              <a:t>Microsoft.Storage</a:t>
            </a:r>
            <a:r>
              <a:rPr lang="en-US" sz="1900" b="1" dirty="0">
                <a:latin typeface="Courier New" panose="02070309020205020404" pitchFamily="49" charset="0"/>
                <a:cs typeface="Courier New" panose="02070309020205020404" pitchFamily="49" charset="0"/>
              </a:rPr>
              <a:t>/</a:t>
            </a:r>
            <a:r>
              <a:rPr lang="en-US" sz="1900" b="1" dirty="0" err="1">
                <a:latin typeface="Courier New" panose="02070309020205020404" pitchFamily="49" charset="0"/>
                <a:cs typeface="Courier New" panose="02070309020205020404" pitchFamily="49" charset="0"/>
              </a:rPr>
              <a:t>storageAccounts</a:t>
            </a:r>
            <a:r>
              <a:rPr lang="en-US" sz="1900" b="1" dirty="0">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"name": "[</a:t>
            </a:r>
            <a:r>
              <a:rPr lang="en-US" sz="1900" dirty="0" err="1">
                <a:highlight>
                  <a:srgbClr val="FFFF00"/>
                </a:highlight>
                <a:latin typeface="Courier New" panose="02070309020205020404" pitchFamily="49" charset="0"/>
                <a:cs typeface="Courier New" panose="02070309020205020404" pitchFamily="49" charset="0"/>
              </a:rPr>
              <a:t>concat</a:t>
            </a:r>
            <a:r>
              <a:rPr lang="en-US" sz="1900" dirty="0">
                <a:highlight>
                  <a:srgbClr val="FFFF00"/>
                </a:highlight>
                <a:latin typeface="Courier New" panose="02070309020205020404" pitchFamily="49" charset="0"/>
                <a:cs typeface="Courier New" panose="02070309020205020404" pitchFamily="49" charset="0"/>
              </a:rPr>
              <a:t>(</a:t>
            </a:r>
            <a:r>
              <a:rPr lang="en-US" sz="1900" dirty="0" err="1">
                <a:highlight>
                  <a:srgbClr val="FFFF00"/>
                </a:highlight>
                <a:latin typeface="Courier New" panose="02070309020205020404" pitchFamily="49" charset="0"/>
                <a:cs typeface="Courier New" panose="02070309020205020404" pitchFamily="49" charset="0"/>
              </a:rPr>
              <a:t>copyIndex</a:t>
            </a:r>
            <a:r>
              <a:rPr lang="en-US" sz="1900" dirty="0">
                <a:highlight>
                  <a:srgbClr val="FFFF00"/>
                </a:highlight>
                <a:latin typeface="Courier New" panose="02070309020205020404" pitchFamily="49" charset="0"/>
                <a:cs typeface="Courier New" panose="02070309020205020404" pitchFamily="49" charset="0"/>
              </a:rPr>
              <a:t>(),'storage', </a:t>
            </a:r>
            <a:r>
              <a:rPr lang="en-US" sz="1900" dirty="0" err="1">
                <a:highlight>
                  <a:srgbClr val="FFFF00"/>
                </a:highlight>
                <a:latin typeface="Courier New" panose="02070309020205020404" pitchFamily="49" charset="0"/>
                <a:cs typeface="Courier New" panose="02070309020205020404" pitchFamily="49" charset="0"/>
              </a:rPr>
              <a:t>uniqueString</a:t>
            </a:r>
            <a:r>
              <a:rPr lang="en-US" sz="1900" dirty="0">
                <a:highlight>
                  <a:srgbClr val="FFFF00"/>
                </a:highlight>
                <a:latin typeface="Courier New" panose="02070309020205020404" pitchFamily="49" charset="0"/>
                <a:cs typeface="Courier New" panose="02070309020205020404" pitchFamily="49" charset="0"/>
              </a:rPr>
              <a:t>(</a:t>
            </a:r>
            <a:r>
              <a:rPr lang="en-US" sz="1900" dirty="0" err="1">
                <a:highlight>
                  <a:srgbClr val="FFFF00"/>
                </a:highlight>
                <a:latin typeface="Courier New" panose="02070309020205020404" pitchFamily="49" charset="0"/>
                <a:cs typeface="Courier New" panose="02070309020205020404" pitchFamily="49" charset="0"/>
              </a:rPr>
              <a:t>resourceGroup</a:t>
            </a:r>
            <a:r>
              <a:rPr lang="en-US" sz="1900" dirty="0">
                <a:highlight>
                  <a:srgbClr val="FFFF00"/>
                </a:highlight>
                <a:latin typeface="Courier New" panose="02070309020205020404" pitchFamily="49" charset="0"/>
                <a:cs typeface="Courier New" panose="02070309020205020404" pitchFamily="49" charset="0"/>
              </a:rPr>
              <a:t>().id))]",</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"location": "[</a:t>
            </a:r>
            <a:r>
              <a:rPr lang="en-US" sz="1900" dirty="0" err="1">
                <a:latin typeface="Courier New" panose="02070309020205020404" pitchFamily="49" charset="0"/>
                <a:cs typeface="Courier New" panose="02070309020205020404" pitchFamily="49" charset="0"/>
              </a:rPr>
              <a:t>resourceGroup</a:t>
            </a:r>
            <a:r>
              <a:rPr lang="en-US" sz="1900" dirty="0">
                <a:latin typeface="Courier New" panose="02070309020205020404" pitchFamily="49" charset="0"/>
                <a:cs typeface="Courier New" panose="02070309020205020404" pitchFamily="49" charset="0"/>
              </a:rPr>
              <a:t>().location]",</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sku</a:t>
            </a: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"name": "</a:t>
            </a:r>
            <a:r>
              <a:rPr lang="en-US" sz="1900" dirty="0" err="1">
                <a:latin typeface="Courier New" panose="02070309020205020404" pitchFamily="49" charset="0"/>
                <a:cs typeface="Courier New" panose="02070309020205020404" pitchFamily="49" charset="0"/>
              </a:rPr>
              <a:t>Standard_LRS</a:t>
            </a:r>
            <a:r>
              <a:rPr lang="en-US" sz="1900" dirty="0">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"kind": "Storage",</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"properties":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"copy":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"name": "</a:t>
            </a:r>
            <a:r>
              <a:rPr lang="en-US" sz="1900" dirty="0" err="1">
                <a:highlight>
                  <a:srgbClr val="FFFF00"/>
                </a:highlight>
                <a:latin typeface="Courier New" panose="02070309020205020404" pitchFamily="49" charset="0"/>
                <a:cs typeface="Courier New" panose="02070309020205020404" pitchFamily="49" charset="0"/>
              </a:rPr>
              <a:t>storagecopy</a:t>
            </a:r>
            <a:r>
              <a:rPr lang="en-US" sz="1900" dirty="0">
                <a:highlight>
                  <a:srgbClr val="FFFF00"/>
                </a:highlight>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"count": 3</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https://docs.microsoft.com/en-us/azure/azure-resource-manager/resource-group-create-multiple</a:t>
            </a:r>
            <a:endParaRPr lang="en-US" sz="2100" dirty="0"/>
          </a:p>
          <a:p>
            <a:endParaRPr lang="en-US" dirty="0"/>
          </a:p>
          <a:p>
            <a:endParaRPr lang="en-US" dirty="0"/>
          </a:p>
        </p:txBody>
      </p:sp>
    </p:spTree>
    <p:extLst>
      <p:ext uri="{BB962C8B-B14F-4D97-AF65-F5344CB8AC3E}">
        <p14:creationId xmlns:p14="http://schemas.microsoft.com/office/powerpoint/2010/main" val="1105247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1912"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6779" y="335012"/>
            <a:ext cx="10638442" cy="6187976"/>
          </a:xfrm>
          <a:prstGeom prst="rect">
            <a:avLst/>
          </a:prstGeom>
        </p:spPr>
      </p:pic>
    </p:spTree>
    <p:extLst>
      <p:ext uri="{BB962C8B-B14F-4D97-AF65-F5344CB8AC3E}">
        <p14:creationId xmlns:p14="http://schemas.microsoft.com/office/powerpoint/2010/main" val="1767596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Verbose output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838200" y="1545890"/>
            <a:ext cx="10515600" cy="231792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6313" y="4119295"/>
            <a:ext cx="10539373" cy="2164268"/>
          </a:xfrm>
          <a:prstGeom prst="rect">
            <a:avLst/>
          </a:prstGeom>
        </p:spPr>
      </p:pic>
    </p:spTree>
    <p:extLst>
      <p:ext uri="{BB962C8B-B14F-4D97-AF65-F5344CB8AC3E}">
        <p14:creationId xmlns:p14="http://schemas.microsoft.com/office/powerpoint/2010/main" val="638910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I create more meaningful names?</a:t>
            </a:r>
          </a:p>
        </p:txBody>
      </p:sp>
      <p:sp>
        <p:nvSpPr>
          <p:cNvPr id="3" name="Content Placeholder 2"/>
          <p:cNvSpPr>
            <a:spLocks noGrp="1"/>
          </p:cNvSpPr>
          <p:nvPr>
            <p:ph idx="1"/>
          </p:nvPr>
        </p:nvSpPr>
        <p:spPr/>
        <p:txBody>
          <a:bodyPr>
            <a:normAutofit fontScale="92500"/>
          </a:bodyPr>
          <a:lstStyle/>
          <a:p>
            <a:pPr marL="0" indent="0">
              <a:buNone/>
            </a:pPr>
            <a:r>
              <a:rPr lang="en-US" sz="2200" b="1" dirty="0"/>
              <a:t>Tried: </a:t>
            </a:r>
          </a:p>
          <a:p>
            <a:pPr marL="0" indent="0">
              <a:buNone/>
            </a:pPr>
            <a:r>
              <a:rPr lang="en-US" sz="2200" dirty="0"/>
              <a:t>"name": "[</a:t>
            </a:r>
            <a:r>
              <a:rPr lang="en-US" sz="2200" dirty="0" err="1"/>
              <a:t>concat</a:t>
            </a:r>
            <a:r>
              <a:rPr lang="en-US" sz="2200" dirty="0"/>
              <a:t>('storage-0', </a:t>
            </a:r>
            <a:r>
              <a:rPr lang="en-US" sz="2200" dirty="0" err="1"/>
              <a:t>copyIndex</a:t>
            </a:r>
            <a:r>
              <a:rPr lang="en-US" sz="2200" dirty="0"/>
              <a:t>(1))]", (did it work?)</a:t>
            </a:r>
          </a:p>
          <a:p>
            <a:pPr marL="0" indent="0">
              <a:buNone/>
            </a:pPr>
            <a:r>
              <a:rPr lang="en-US" sz="2200" b="1" dirty="0"/>
              <a:t>Got error: </a:t>
            </a:r>
          </a:p>
          <a:p>
            <a:pPr marL="0" indent="0">
              <a:buNone/>
            </a:pPr>
            <a:r>
              <a:rPr lang="en-US" sz="2200" dirty="0"/>
              <a:t>New-</a:t>
            </a:r>
            <a:r>
              <a:rPr lang="en-US" sz="2200" dirty="0" err="1"/>
              <a:t>AzureRmResourceGroupDeployment</a:t>
            </a:r>
            <a:r>
              <a:rPr lang="en-US" sz="2200" dirty="0"/>
              <a:t> : 9:51:45 AM - Error: Code=</a:t>
            </a:r>
            <a:r>
              <a:rPr lang="en-US" sz="2200" dirty="0" err="1"/>
              <a:t>AccountNameInvalid</a:t>
            </a:r>
            <a:r>
              <a:rPr lang="en-US" sz="2200" dirty="0"/>
              <a:t>; Message=storage-01 is </a:t>
            </a:r>
            <a:r>
              <a:rPr lang="en-US" sz="2200" dirty="0">
                <a:highlight>
                  <a:srgbClr val="FFFF00"/>
                </a:highlight>
              </a:rPr>
              <a:t>not a valid storage account name</a:t>
            </a:r>
            <a:r>
              <a:rPr lang="en-US" sz="2200" dirty="0"/>
              <a:t>. Storage account name must be between 3 and 24 characters in length and </a:t>
            </a:r>
            <a:r>
              <a:rPr lang="en-US" sz="2200" dirty="0">
                <a:highlight>
                  <a:srgbClr val="FFFF00"/>
                </a:highlight>
              </a:rPr>
              <a:t>use numbers and lower-case letters only</a:t>
            </a:r>
            <a:r>
              <a:rPr lang="en-US" sz="2200" dirty="0"/>
              <a:t>. </a:t>
            </a:r>
          </a:p>
          <a:p>
            <a:pPr marL="0" indent="0">
              <a:buNone/>
            </a:pPr>
            <a:r>
              <a:rPr lang="en-US" sz="2200" b="1" dirty="0"/>
              <a:t>Tried:</a:t>
            </a:r>
            <a:r>
              <a:rPr lang="en-US" sz="2200" dirty="0"/>
              <a:t> </a:t>
            </a:r>
          </a:p>
          <a:p>
            <a:pPr marL="0" indent="0">
              <a:buNone/>
            </a:pPr>
            <a:r>
              <a:rPr lang="en-US" sz="2200" dirty="0"/>
              <a:t>"name": "[</a:t>
            </a:r>
            <a:r>
              <a:rPr lang="en-US" sz="2200" dirty="0" err="1"/>
              <a:t>concat</a:t>
            </a:r>
            <a:r>
              <a:rPr lang="en-US" sz="2200" dirty="0"/>
              <a:t>('storage0', </a:t>
            </a:r>
            <a:r>
              <a:rPr lang="en-US" sz="2200" dirty="0" err="1"/>
              <a:t>copyIndex</a:t>
            </a:r>
            <a:r>
              <a:rPr lang="en-US" sz="2200" dirty="0"/>
              <a:t>(1))]", (did it work?)</a:t>
            </a:r>
          </a:p>
          <a:p>
            <a:pPr marL="0" indent="0">
              <a:buNone/>
            </a:pPr>
            <a:r>
              <a:rPr lang="en-US" sz="2200" b="1" dirty="0"/>
              <a:t>Got error:</a:t>
            </a:r>
            <a:r>
              <a:rPr lang="en-US" sz="2200" dirty="0"/>
              <a:t> </a:t>
            </a:r>
          </a:p>
          <a:p>
            <a:pPr marL="0" indent="0">
              <a:buNone/>
            </a:pPr>
            <a:r>
              <a:rPr lang="en-US" sz="2200" dirty="0"/>
              <a:t>New-</a:t>
            </a:r>
            <a:r>
              <a:rPr lang="en-US" sz="2200" dirty="0" err="1"/>
              <a:t>AzureRmResourceGroupDeployment</a:t>
            </a:r>
            <a:r>
              <a:rPr lang="en-US" sz="2200" dirty="0"/>
              <a:t> : 9:52:45 AM - Error: Code=</a:t>
            </a:r>
            <a:r>
              <a:rPr lang="en-US" sz="2200" dirty="0" err="1"/>
              <a:t>StorageAccountAlreadyTaken</a:t>
            </a:r>
            <a:r>
              <a:rPr lang="en-US" sz="2200" dirty="0"/>
              <a:t>; Message=</a:t>
            </a:r>
            <a:r>
              <a:rPr lang="en-US" sz="2200" dirty="0">
                <a:highlight>
                  <a:srgbClr val="FFFF00"/>
                </a:highlight>
              </a:rPr>
              <a:t>The storage account named storage01 is already taken</a:t>
            </a:r>
            <a:r>
              <a:rPr lang="en-US" sz="2200" dirty="0"/>
              <a:t>. </a:t>
            </a:r>
          </a:p>
          <a:p>
            <a:endParaRPr lang="en-US" dirty="0"/>
          </a:p>
        </p:txBody>
      </p:sp>
    </p:spTree>
    <p:extLst>
      <p:ext uri="{BB962C8B-B14F-4D97-AF65-F5344CB8AC3E}">
        <p14:creationId xmlns:p14="http://schemas.microsoft.com/office/powerpoint/2010/main" val="370874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 it working…finally</a:t>
            </a:r>
          </a:p>
        </p:txBody>
      </p:sp>
      <p:sp>
        <p:nvSpPr>
          <p:cNvPr id="3" name="Content Placeholder 2"/>
          <p:cNvSpPr>
            <a:spLocks noGrp="1"/>
          </p:cNvSpPr>
          <p:nvPr>
            <p:ph idx="1"/>
          </p:nvPr>
        </p:nvSpPr>
        <p:spPr>
          <a:xfrm>
            <a:off x="838200" y="1537527"/>
            <a:ext cx="10515600" cy="4351338"/>
          </a:xfrm>
        </p:spPr>
        <p:txBody>
          <a:bodyPr>
            <a:normAutofit/>
          </a:bodyPr>
          <a:lstStyle/>
          <a:p>
            <a:pPr marL="0" indent="0">
              <a:buNone/>
            </a:pPr>
            <a:r>
              <a:rPr lang="en-US" sz="2200" b="1" dirty="0"/>
              <a:t>Tried: </a:t>
            </a:r>
          </a:p>
          <a:p>
            <a:pPr marL="0" indent="0">
              <a:buNone/>
            </a:pPr>
            <a:r>
              <a:rPr lang="en-US" sz="2200" dirty="0"/>
              <a:t>"name": "[</a:t>
            </a:r>
            <a:r>
              <a:rPr lang="en-US" sz="2200" dirty="0" err="1"/>
              <a:t>concat</a:t>
            </a:r>
            <a:r>
              <a:rPr lang="en-US" sz="2200" dirty="0"/>
              <a:t>(parameters('</a:t>
            </a:r>
            <a:r>
              <a:rPr lang="en-US" sz="2200" dirty="0" err="1"/>
              <a:t>environmentPrefix</a:t>
            </a:r>
            <a:r>
              <a:rPr lang="en-US" sz="2200" dirty="0"/>
              <a:t>'),'storage0', </a:t>
            </a:r>
            <a:r>
              <a:rPr lang="en-US" sz="2200" dirty="0" err="1"/>
              <a:t>copyIndex</a:t>
            </a:r>
            <a:r>
              <a:rPr lang="en-US" sz="2200" dirty="0"/>
              <a:t>(1))]"</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389588"/>
            <a:ext cx="12192000" cy="222913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0157" y="4761754"/>
            <a:ext cx="10211685" cy="1455546"/>
          </a:xfrm>
          <a:prstGeom prst="rect">
            <a:avLst/>
          </a:prstGeom>
        </p:spPr>
      </p:pic>
    </p:spTree>
    <p:extLst>
      <p:ext uri="{BB962C8B-B14F-4D97-AF65-F5344CB8AC3E}">
        <p14:creationId xmlns:p14="http://schemas.microsoft.com/office/powerpoint/2010/main" val="1528954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looping with </a:t>
            </a:r>
            <a:r>
              <a:rPr lang="en-US" dirty="0" err="1"/>
              <a:t>copyIndex</a:t>
            </a:r>
            <a:r>
              <a:rPr lang="en-US" dirty="0"/>
              <a:t>()</a:t>
            </a:r>
          </a:p>
        </p:txBody>
      </p:sp>
      <p:sp>
        <p:nvSpPr>
          <p:cNvPr id="3" name="Content Placeholder 2"/>
          <p:cNvSpPr>
            <a:spLocks noGrp="1"/>
          </p:cNvSpPr>
          <p:nvPr>
            <p:ph idx="1"/>
          </p:nvPr>
        </p:nvSpPr>
        <p:spPr/>
        <p:txBody>
          <a:bodyPr/>
          <a:lstStyle/>
          <a:p>
            <a:r>
              <a:rPr lang="en-US" dirty="0"/>
              <a:t>You can iteratively create multiple resources of the same type</a:t>
            </a:r>
          </a:p>
          <a:p>
            <a:r>
              <a:rPr lang="en-US" dirty="0"/>
              <a:t>Resources are created in parallel unless the mode is set to “serial” (default is parallel…should it specified?)</a:t>
            </a:r>
          </a:p>
          <a:p>
            <a:r>
              <a:rPr lang="en-US" dirty="0"/>
              <a:t>You can iterate on a resource property also</a:t>
            </a:r>
          </a:p>
          <a:p>
            <a:r>
              <a:rPr lang="en-US" dirty="0"/>
              <a:t>Code snippets from documentation are difficult to get working. Never could get the </a:t>
            </a:r>
            <a:r>
              <a:rPr lang="en-US" dirty="0" err="1"/>
              <a:t>Vnet</a:t>
            </a:r>
            <a:r>
              <a:rPr lang="en-US" dirty="0"/>
              <a:t> and Subnet sample to work.</a:t>
            </a:r>
          </a:p>
          <a:p>
            <a:r>
              <a:rPr lang="en-US" dirty="0"/>
              <a:t>Comments on documentation page express clear frustration using </a:t>
            </a:r>
            <a:r>
              <a:rPr lang="en-US" dirty="0" err="1"/>
              <a:t>copyIndex</a:t>
            </a:r>
            <a:r>
              <a:rPr lang="en-US" dirty="0"/>
              <a:t>. Your mileage may vary.</a:t>
            </a:r>
          </a:p>
        </p:txBody>
      </p:sp>
    </p:spTree>
    <p:extLst>
      <p:ext uri="{BB962C8B-B14F-4D97-AF65-F5344CB8AC3E}">
        <p14:creationId xmlns:p14="http://schemas.microsoft.com/office/powerpoint/2010/main" val="2694704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3116431"/>
          </a:xfrm>
        </p:spPr>
        <p:txBody>
          <a:bodyPr/>
          <a:lstStyle/>
          <a:p>
            <a:r>
              <a:rPr lang="en-US" dirty="0"/>
              <a:t>ARM Advanced Feature:</a:t>
            </a:r>
            <a:br>
              <a:rPr lang="en-US" dirty="0"/>
            </a:br>
            <a:r>
              <a:rPr lang="en-US" dirty="0" err="1"/>
              <a:t>resourceId</a:t>
            </a:r>
            <a:br>
              <a:rPr lang="en-US" dirty="0"/>
            </a:br>
            <a:endParaRPr lang="en-US" dirty="0"/>
          </a:p>
        </p:txBody>
      </p:sp>
    </p:spTree>
    <p:extLst>
      <p:ext uri="{BB962C8B-B14F-4D97-AF65-F5344CB8AC3E}">
        <p14:creationId xmlns:p14="http://schemas.microsoft.com/office/powerpoint/2010/main" val="249401159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resourceId</a:t>
            </a:r>
            <a:r>
              <a:rPr lang="en-US" dirty="0"/>
              <a:t>()…resource function</a:t>
            </a:r>
          </a:p>
        </p:txBody>
      </p:sp>
      <p:sp>
        <p:nvSpPr>
          <p:cNvPr id="3" name="Content Placeholder 2"/>
          <p:cNvSpPr>
            <a:spLocks noGrp="1"/>
          </p:cNvSpPr>
          <p:nvPr>
            <p:ph idx="1"/>
          </p:nvPr>
        </p:nvSpPr>
        <p:spPr>
          <a:xfrm>
            <a:off x="838200" y="1614791"/>
            <a:ext cx="10515600" cy="4562172"/>
          </a:xfrm>
        </p:spPr>
        <p:txBody>
          <a:bodyPr>
            <a:normAutofit fontScale="77500" lnSpcReduction="20000"/>
          </a:bodyPr>
          <a:lstStyle/>
          <a:p>
            <a:r>
              <a:rPr lang="en-US" dirty="0"/>
              <a:t>Not the most useful bunch of functions (in my opinion)</a:t>
            </a:r>
          </a:p>
          <a:p>
            <a:r>
              <a:rPr lang="en-US" dirty="0" err="1"/>
              <a:t>resourceId</a:t>
            </a:r>
            <a:r>
              <a:rPr lang="en-US" dirty="0"/>
              <a:t>() is seen often in auto generated templates and some from the Git repo</a:t>
            </a:r>
          </a:p>
          <a:p>
            <a:pPr lvl="1"/>
            <a:r>
              <a:rPr lang="en-US" dirty="0"/>
              <a:t>Returns the unique identifier of a resource which is useful when the resource name is ambiguous or not provisioned with the same template</a:t>
            </a:r>
          </a:p>
          <a:p>
            <a:pPr lvl="1"/>
            <a:r>
              <a:rPr lang="en-US"/>
              <a:t>Often used </a:t>
            </a:r>
            <a:r>
              <a:rPr lang="en-US" dirty="0"/>
              <a:t>to reference storage accounts or virtual networks in an alternate resource group</a:t>
            </a:r>
          </a:p>
          <a:p>
            <a:pPr lvl="1"/>
            <a:endParaRPr lang="en-US" dirty="0"/>
          </a:p>
          <a:p>
            <a:pPr marL="0" indent="0">
              <a:buNone/>
            </a:pPr>
            <a:r>
              <a:rPr lang="en-US" sz="2300" dirty="0">
                <a:latin typeface="Courier New" panose="02070309020205020404" pitchFamily="49" charset="0"/>
                <a:cs typeface="Courier New" panose="02070309020205020404" pitchFamily="49" charset="0"/>
              </a:rPr>
              <a:t>"variables": {</a:t>
            </a:r>
          </a:p>
          <a:p>
            <a:pPr marL="0" indent="0">
              <a:buNone/>
            </a:pP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vnetID</a:t>
            </a: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resourceId</a:t>
            </a:r>
            <a:r>
              <a:rPr lang="en-US" sz="2300" dirty="0">
                <a:latin typeface="Courier New" panose="02070309020205020404" pitchFamily="49" charset="0"/>
                <a:cs typeface="Courier New" panose="02070309020205020404" pitchFamily="49" charset="0"/>
              </a:rPr>
              <a:t>(parameters('</a:t>
            </a:r>
            <a:r>
              <a:rPr lang="en-US" sz="2300" dirty="0" err="1">
                <a:latin typeface="Courier New" panose="02070309020205020404" pitchFamily="49" charset="0"/>
                <a:cs typeface="Courier New" panose="02070309020205020404" pitchFamily="49" charset="0"/>
              </a:rPr>
              <a:t>virtualNetworkResourceGroup</a:t>
            </a: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Microsoft.Network</a:t>
            </a:r>
            <a:r>
              <a:rPr lang="en-US" sz="2300" dirty="0">
                <a:latin typeface="Courier New" panose="02070309020205020404" pitchFamily="49" charset="0"/>
                <a:cs typeface="Courier New" panose="02070309020205020404" pitchFamily="49" charset="0"/>
              </a:rPr>
              <a:t>/</a:t>
            </a:r>
            <a:r>
              <a:rPr lang="en-US" sz="2300" dirty="0" err="1">
                <a:latin typeface="Courier New" panose="02070309020205020404" pitchFamily="49" charset="0"/>
                <a:cs typeface="Courier New" panose="02070309020205020404" pitchFamily="49" charset="0"/>
              </a:rPr>
              <a:t>virtualNetworks</a:t>
            </a:r>
            <a:r>
              <a:rPr lang="en-US" sz="2300" dirty="0">
                <a:latin typeface="Courier New" panose="02070309020205020404" pitchFamily="49" charset="0"/>
                <a:cs typeface="Courier New" panose="02070309020205020404" pitchFamily="49" charset="0"/>
              </a:rPr>
              <a:t>', parameters('</a:t>
            </a:r>
            <a:r>
              <a:rPr lang="en-US" sz="2300" dirty="0" err="1">
                <a:latin typeface="Courier New" panose="02070309020205020404" pitchFamily="49" charset="0"/>
                <a:cs typeface="Courier New" panose="02070309020205020404" pitchFamily="49" charset="0"/>
              </a:rPr>
              <a:t>virtualNetworkName</a:t>
            </a:r>
            <a:r>
              <a:rPr lang="en-US" sz="2300" dirty="0">
                <a:latin typeface="Courier New" panose="02070309020205020404" pitchFamily="49" charset="0"/>
                <a:cs typeface="Courier New" panose="02070309020205020404" pitchFamily="49" charset="0"/>
              </a:rPr>
              <a:t>'))]",</a:t>
            </a:r>
          </a:p>
          <a:p>
            <a:pPr marL="0" indent="0">
              <a:buNone/>
            </a:pPr>
            <a:r>
              <a:rPr lang="en-US" sz="2300" dirty="0">
                <a:latin typeface="Courier New" panose="02070309020205020404" pitchFamily="49" charset="0"/>
                <a:cs typeface="Courier New" panose="02070309020205020404" pitchFamily="49" charset="0"/>
              </a:rPr>
              <a:t>  "subnet1Ref": "[</a:t>
            </a:r>
            <a:r>
              <a:rPr lang="en-US" sz="2300" dirty="0" err="1">
                <a:latin typeface="Courier New" panose="02070309020205020404" pitchFamily="49" charset="0"/>
                <a:cs typeface="Courier New" panose="02070309020205020404" pitchFamily="49" charset="0"/>
              </a:rPr>
              <a:t>concat</a:t>
            </a:r>
            <a:r>
              <a:rPr lang="en-US" sz="2300" dirty="0">
                <a:latin typeface="Courier New" panose="02070309020205020404" pitchFamily="49" charset="0"/>
                <a:cs typeface="Courier New" panose="02070309020205020404" pitchFamily="49" charset="0"/>
              </a:rPr>
              <a:t>(variables('</a:t>
            </a:r>
            <a:r>
              <a:rPr lang="en-US" sz="2300" dirty="0" err="1">
                <a:latin typeface="Courier New" panose="02070309020205020404" pitchFamily="49" charset="0"/>
                <a:cs typeface="Courier New" panose="02070309020205020404" pitchFamily="49" charset="0"/>
              </a:rPr>
              <a:t>vnetID</a:t>
            </a:r>
            <a:r>
              <a:rPr lang="en-US" sz="2300" dirty="0">
                <a:latin typeface="Courier New" panose="02070309020205020404" pitchFamily="49" charset="0"/>
                <a:cs typeface="Courier New" panose="02070309020205020404" pitchFamily="49" charset="0"/>
              </a:rPr>
              <a:t>'),'/subnets/', parameters('subnet1Name'))]"</a:t>
            </a:r>
          </a:p>
          <a:p>
            <a:pPr marL="0" indent="0">
              <a:buNone/>
            </a:pPr>
            <a:r>
              <a:rPr lang="en-US" sz="2300" dirty="0">
                <a:latin typeface="Courier New" panose="02070309020205020404" pitchFamily="49" charset="0"/>
                <a:cs typeface="Courier New" panose="02070309020205020404" pitchFamily="49" charset="0"/>
              </a:rPr>
              <a:t>}</a:t>
            </a:r>
          </a:p>
          <a:p>
            <a:pPr marL="0" indent="0">
              <a:buNone/>
            </a:pPr>
            <a:endParaRPr lang="en-US" dirty="0"/>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https://docs.microsoft.com/en-us/azure/azure-resource-manager/resource-group-template-functions-resource</a:t>
            </a:r>
            <a:endParaRPr lang="en-US" sz="2100" dirty="0"/>
          </a:p>
          <a:p>
            <a:endParaRPr lang="en-US" dirty="0"/>
          </a:p>
          <a:p>
            <a:endParaRPr lang="en-US" dirty="0"/>
          </a:p>
        </p:txBody>
      </p:sp>
    </p:spTree>
    <p:extLst>
      <p:ext uri="{BB962C8B-B14F-4D97-AF65-F5344CB8AC3E}">
        <p14:creationId xmlns:p14="http://schemas.microsoft.com/office/powerpoint/2010/main" val="471032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err="1"/>
              <a:t>toLower</a:t>
            </a:r>
            <a:r>
              <a:rPr lang="en-US" dirty="0"/>
              <a:t>()</a:t>
            </a:r>
          </a:p>
        </p:txBody>
      </p:sp>
    </p:spTree>
    <p:extLst>
      <p:ext uri="{BB962C8B-B14F-4D97-AF65-F5344CB8AC3E}">
        <p14:creationId xmlns:p14="http://schemas.microsoft.com/office/powerpoint/2010/main" val="162181109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toLower</a:t>
            </a:r>
            <a:r>
              <a:rPr lang="en-US" dirty="0"/>
              <a:t>()…string function</a:t>
            </a:r>
          </a:p>
        </p:txBody>
      </p:sp>
      <p:sp>
        <p:nvSpPr>
          <p:cNvPr id="3" name="Content Placeholder 2"/>
          <p:cNvSpPr>
            <a:spLocks noGrp="1"/>
          </p:cNvSpPr>
          <p:nvPr>
            <p:ph idx="1"/>
          </p:nvPr>
        </p:nvSpPr>
        <p:spPr/>
        <p:txBody>
          <a:bodyPr>
            <a:normAutofit fontScale="92500" lnSpcReduction="10000"/>
          </a:bodyPr>
          <a:lstStyle/>
          <a:p>
            <a:r>
              <a:rPr lang="en-US" dirty="0"/>
              <a:t>Useful collection string manipulation functions</a:t>
            </a:r>
          </a:p>
          <a:p>
            <a:r>
              <a:rPr lang="en-US" dirty="0"/>
              <a:t>How useful depends on your needs and approach to ARM templates</a:t>
            </a:r>
          </a:p>
          <a:p>
            <a:r>
              <a:rPr lang="en-US" dirty="0" err="1"/>
              <a:t>toLower</a:t>
            </a:r>
            <a:r>
              <a:rPr lang="en-US" dirty="0"/>
              <a:t>() useful to help ensure proper formatting</a:t>
            </a:r>
          </a:p>
          <a:p>
            <a:endParaRPr lang="en-US" dirty="0"/>
          </a:p>
          <a:p>
            <a:pPr marL="0" indent="0">
              <a:buNone/>
            </a:pPr>
            <a:r>
              <a:rPr lang="en-US" sz="2000" dirty="0">
                <a:latin typeface="Courier New" panose="02070309020205020404" pitchFamily="49" charset="0"/>
                <a:cs typeface="Courier New" panose="02070309020205020404" pitchFamily="49" charset="0"/>
              </a:rPr>
              <a:t>"variables":{</a:t>
            </a:r>
          </a:p>
          <a:p>
            <a:pPr marL="0" indent="0">
              <a:buNone/>
            </a:pPr>
            <a:r>
              <a:rPr lang="en-US" sz="2000" dirty="0">
                <a:latin typeface="Courier New" panose="02070309020205020404" pitchFamily="49" charset="0"/>
                <a:cs typeface="Courier New" panose="02070309020205020404" pitchFamily="49" charset="0"/>
              </a:rPr>
              <a:t>	"prefix": "NBTL062017"</a:t>
            </a:r>
          </a:p>
          <a:p>
            <a:pPr marL="0" indent="0">
              <a:buNone/>
            </a:pPr>
            <a:r>
              <a:rPr lang="en-US" sz="20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"name": "[</a:t>
            </a:r>
            <a:r>
              <a:rPr lang="en-US" sz="2000" dirty="0" err="1">
                <a:latin typeface="Courier New" panose="02070309020205020404" pitchFamily="49" charset="0"/>
                <a:cs typeface="Courier New" panose="02070309020205020404" pitchFamily="49" charset="0"/>
              </a:rPr>
              <a:t>concat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storagev</a:t>
            </a:r>
            <a:r>
              <a:rPr lang="en-US" sz="2000" dirty="0">
                <a:latin typeface="Courier New" panose="02070309020205020404" pitchFamily="49" charset="0"/>
                <a:cs typeface="Courier New" panose="02070309020205020404" pitchFamily="49" charset="0"/>
              </a:rPr>
              <a:t>', </a:t>
            </a:r>
            <a:r>
              <a:rPr lang="en-US" sz="2000" dirty="0" err="1">
                <a:highlight>
                  <a:srgbClr val="FFFF00"/>
                </a:highlight>
                <a:latin typeface="Courier New" panose="02070309020205020404" pitchFamily="49" charset="0"/>
                <a:cs typeface="Courier New" panose="02070309020205020404" pitchFamily="49" charset="0"/>
              </a:rPr>
              <a:t>toLower</a:t>
            </a:r>
            <a:r>
              <a:rPr lang="en-US" sz="2000" dirty="0">
                <a:highlight>
                  <a:srgbClr val="FFFF00"/>
                </a:highlight>
                <a:latin typeface="Courier New" panose="02070309020205020404" pitchFamily="49" charset="0"/>
                <a:cs typeface="Courier New" panose="02070309020205020404" pitchFamily="49" charset="0"/>
              </a:rPr>
              <a:t>(variables('prefix')</a:t>
            </a:r>
            <a:r>
              <a:rPr lang="en-US" sz="2000" dirty="0">
                <a:latin typeface="Courier New" panose="02070309020205020404" pitchFamily="49" charset="0"/>
                <a:cs typeface="Courier New" panose="02070309020205020404" pitchFamily="49" charset="0"/>
              </a:rPr>
              <a:t>)]",</a:t>
            </a:r>
          </a:p>
          <a:p>
            <a:pPr marL="0" indent="0">
              <a:buNone/>
            </a:pPr>
            <a:endParaRPr lang="en-US" sz="2100" dirty="0"/>
          </a:p>
          <a:p>
            <a:pPr marL="0" indent="0">
              <a:buNone/>
            </a:pPr>
            <a:r>
              <a:rPr lang="en-US" sz="1900" dirty="0">
                <a:hlinkClick r:id="rId3"/>
              </a:rPr>
              <a:t>https://docs.microsoft.com/en-us/azure/azure-resource-manager/resource-group-template-functions-string</a:t>
            </a:r>
            <a:endParaRPr lang="en-US" sz="1900" dirty="0"/>
          </a:p>
          <a:p>
            <a:endParaRPr lang="en-US" dirty="0"/>
          </a:p>
          <a:p>
            <a:endParaRPr lang="en-US" dirty="0"/>
          </a:p>
        </p:txBody>
      </p:sp>
    </p:spTree>
    <p:extLst>
      <p:ext uri="{BB962C8B-B14F-4D97-AF65-F5344CB8AC3E}">
        <p14:creationId xmlns:p14="http://schemas.microsoft.com/office/powerpoint/2010/main" val="18155433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without </a:t>
            </a:r>
            <a:r>
              <a:rPr lang="en-US" dirty="0" err="1"/>
              <a:t>toLower</a:t>
            </a:r>
            <a:r>
              <a:rPr lang="en-US" dirty="0"/>
              <a:t>()</a:t>
            </a:r>
          </a:p>
        </p:txBody>
      </p:sp>
      <p:sp>
        <p:nvSpPr>
          <p:cNvPr id="3" name="Content Placeholder 2"/>
          <p:cNvSpPr>
            <a:spLocks noGrp="1"/>
          </p:cNvSpPr>
          <p:nvPr>
            <p:ph idx="1"/>
          </p:nvPr>
        </p:nvSpPr>
        <p:spPr/>
        <p:txBody>
          <a:bodyPr/>
          <a:lstStyle/>
          <a:p>
            <a:r>
              <a:rPr lang="en-US" sz="2400" dirty="0">
                <a:cs typeface="Courier New" panose="02070309020205020404" pitchFamily="49" charset="0"/>
              </a:rPr>
              <a:t>Run </a:t>
            </a:r>
            <a:r>
              <a:rPr lang="en-US" sz="2400" dirty="0" err="1">
                <a:cs typeface="Courier New" panose="02070309020205020404" pitchFamily="49" charset="0"/>
              </a:rPr>
              <a:t>nb-tolower-deploy.json</a:t>
            </a:r>
            <a:r>
              <a:rPr lang="en-US" sz="2400" dirty="0">
                <a:cs typeface="Courier New" panose="02070309020205020404" pitchFamily="49" charset="0"/>
              </a:rPr>
              <a:t> with and without </a:t>
            </a:r>
            <a:r>
              <a:rPr lang="en-US" sz="2400" dirty="0" err="1">
                <a:cs typeface="Courier New" panose="02070309020205020404" pitchFamily="49" charset="0"/>
              </a:rPr>
              <a:t>toLower</a:t>
            </a:r>
            <a:r>
              <a:rPr lang="en-US" sz="2400" dirty="0">
                <a:cs typeface="Courier New" panose="02070309020205020404" pitchFamily="49" charset="0"/>
              </a:rPr>
              <a:t> (example error message without </a:t>
            </a:r>
            <a:r>
              <a:rPr lang="en-US" sz="2400" dirty="0" err="1">
                <a:cs typeface="Courier New" panose="02070309020205020404" pitchFamily="49" charset="0"/>
              </a:rPr>
              <a:t>toLower</a:t>
            </a:r>
            <a:r>
              <a:rPr lang="en-US" sz="2400" dirty="0">
                <a:cs typeface="Courier New" panose="02070309020205020404" pitchFamily="49" charset="0"/>
              </a:rPr>
              <a:t> below)</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"error": {</a:t>
            </a:r>
          </a:p>
          <a:p>
            <a:pPr marL="0" indent="0">
              <a:buNone/>
            </a:pPr>
            <a:r>
              <a:rPr lang="en-US" sz="2000" dirty="0">
                <a:latin typeface="Courier New" panose="02070309020205020404" pitchFamily="49" charset="0"/>
                <a:cs typeface="Courier New" panose="02070309020205020404" pitchFamily="49" charset="0"/>
              </a:rPr>
              <a:t>    "code": "</a:t>
            </a:r>
            <a:r>
              <a:rPr lang="en-US" sz="2000" dirty="0" err="1">
                <a:latin typeface="Courier New" panose="02070309020205020404" pitchFamily="49" charset="0"/>
                <a:cs typeface="Courier New" panose="02070309020205020404" pitchFamily="49" charset="0"/>
              </a:rPr>
              <a:t>AccountNameInvalid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"message": "storev22NBTL062017 is </a:t>
            </a:r>
            <a:r>
              <a:rPr lang="en-US" sz="2000" dirty="0">
                <a:highlight>
                  <a:srgbClr val="FFFF00"/>
                </a:highlight>
                <a:latin typeface="Courier New" panose="02070309020205020404" pitchFamily="49" charset="0"/>
                <a:cs typeface="Courier New" panose="02070309020205020404" pitchFamily="49" charset="0"/>
              </a:rPr>
              <a:t>not a valid storage account name</a:t>
            </a:r>
            <a:r>
              <a:rPr lang="en-US" sz="2000" dirty="0">
                <a:latin typeface="Courier New" panose="02070309020205020404" pitchFamily="49" charset="0"/>
                <a:cs typeface="Courier New" panose="02070309020205020404" pitchFamily="49" charset="0"/>
              </a:rPr>
              <a:t>. Storage account name must be between 3 and 24 characters in length and use numbers and </a:t>
            </a:r>
            <a:r>
              <a:rPr lang="en-US" sz="2000" dirty="0">
                <a:highlight>
                  <a:srgbClr val="FFFF00"/>
                </a:highlight>
                <a:latin typeface="Courier New" panose="02070309020205020404" pitchFamily="49" charset="0"/>
                <a:cs typeface="Courier New" panose="02070309020205020404" pitchFamily="49" charset="0"/>
              </a:rPr>
              <a:t>lower-case letters only</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2464709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Functions: Food for thought</a:t>
            </a:r>
          </a:p>
        </p:txBody>
      </p:sp>
      <p:sp>
        <p:nvSpPr>
          <p:cNvPr id="3" name="Content Placeholder 2"/>
          <p:cNvSpPr>
            <a:spLocks noGrp="1"/>
          </p:cNvSpPr>
          <p:nvPr>
            <p:ph idx="1"/>
          </p:nvPr>
        </p:nvSpPr>
        <p:spPr/>
        <p:txBody>
          <a:bodyPr>
            <a:normAutofit lnSpcReduction="10000"/>
          </a:bodyPr>
          <a:lstStyle/>
          <a:p>
            <a:r>
              <a:rPr lang="en-US" dirty="0"/>
              <a:t>Some functions are easy to integrate into your templates (</a:t>
            </a:r>
            <a:r>
              <a:rPr lang="en-US" dirty="0" err="1"/>
              <a:t>concat</a:t>
            </a:r>
            <a:r>
              <a:rPr lang="en-US" dirty="0"/>
              <a:t>)</a:t>
            </a:r>
          </a:p>
          <a:p>
            <a:r>
              <a:rPr lang="en-US" dirty="0"/>
              <a:t>Some functions require some trial-and-error to get them to do what you expect (</a:t>
            </a:r>
            <a:r>
              <a:rPr lang="en-US" dirty="0" err="1"/>
              <a:t>copyIndex</a:t>
            </a:r>
            <a:r>
              <a:rPr lang="en-US" dirty="0"/>
              <a:t>)</a:t>
            </a:r>
          </a:p>
          <a:p>
            <a:r>
              <a:rPr lang="en-US" dirty="0"/>
              <a:t>Obviously some functions are more useful than others and some are simply not worth the effort</a:t>
            </a:r>
          </a:p>
          <a:p>
            <a:r>
              <a:rPr lang="en-US" dirty="0"/>
              <a:t>The real question is…how much intelligence do you want to insert into your templates?</a:t>
            </a:r>
          </a:p>
          <a:p>
            <a:r>
              <a:rPr lang="en-US" dirty="0"/>
              <a:t>It might make more sense to use </a:t>
            </a:r>
            <a:r>
              <a:rPr lang="en-US" dirty="0" err="1"/>
              <a:t>Powershell</a:t>
            </a:r>
            <a:r>
              <a:rPr lang="en-US" dirty="0"/>
              <a:t> or CLI as the “glue” that holds the template(s) together and contains the “real” intelligence</a:t>
            </a:r>
          </a:p>
          <a:p>
            <a:r>
              <a:rPr lang="en-US" dirty="0"/>
              <a:t>The bigger the template, the harder to maintain</a:t>
            </a:r>
          </a:p>
        </p:txBody>
      </p:sp>
    </p:spTree>
    <p:extLst>
      <p:ext uri="{BB962C8B-B14F-4D97-AF65-F5344CB8AC3E}">
        <p14:creationId xmlns:p14="http://schemas.microsoft.com/office/powerpoint/2010/main" val="3022474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605517"/>
            <a:ext cx="11653523" cy="3595088"/>
          </a:xfrm>
        </p:spPr>
        <p:txBody>
          <a:bodyPr/>
          <a:lstStyle/>
          <a:p>
            <a:r>
              <a:rPr lang="en-US" dirty="0"/>
              <a:t>Hands-on: Create an ARM Template with Advanced Features</a:t>
            </a:r>
          </a:p>
        </p:txBody>
      </p:sp>
    </p:spTree>
    <p:extLst>
      <p:ext uri="{BB962C8B-B14F-4D97-AF65-F5344CB8AC3E}">
        <p14:creationId xmlns:p14="http://schemas.microsoft.com/office/powerpoint/2010/main" val="41313596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963504"/>
          </a:xfrm>
        </p:spPr>
        <p:txBody>
          <a:bodyPr/>
          <a:lstStyle/>
          <a:p>
            <a:r>
              <a:rPr lang="en-US" dirty="0"/>
              <a:t>Extend template to provision VNET w/one subnet</a:t>
            </a:r>
          </a:p>
          <a:p>
            <a:r>
              <a:rPr lang="en-US" dirty="0"/>
              <a:t>Template takes the following inputs:</a:t>
            </a:r>
          </a:p>
          <a:p>
            <a:pPr lvl="1"/>
            <a:r>
              <a:rPr lang="en-US" dirty="0"/>
              <a:t>Virtual Network Name and Address Prefix</a:t>
            </a:r>
          </a:p>
          <a:p>
            <a:pPr lvl="1"/>
            <a:r>
              <a:rPr lang="en-US" dirty="0"/>
              <a:t>Subnet Name and Address Prefix</a:t>
            </a:r>
          </a:p>
          <a:p>
            <a:r>
              <a:rPr lang="en-US" dirty="0"/>
              <a:t>Find an easier way to pass in parameters</a:t>
            </a:r>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Deploy a simple network stack</a:t>
            </a:r>
            <a:endParaRPr lang="en-US" dirty="0">
              <a:solidFill>
                <a:srgbClr val="0078D7"/>
              </a:solidFill>
            </a:endParaRPr>
          </a:p>
        </p:txBody>
      </p:sp>
    </p:spTree>
    <p:extLst>
      <p:ext uri="{BB962C8B-B14F-4D97-AF65-F5344CB8AC3E}">
        <p14:creationId xmlns:p14="http://schemas.microsoft.com/office/powerpoint/2010/main" val="279542009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6003F-458F-4460-9FB7-3104FC647CB8}"/>
              </a:ext>
            </a:extLst>
          </p:cNvPr>
          <p:cNvSpPr>
            <a:spLocks noGrp="1"/>
          </p:cNvSpPr>
          <p:nvPr>
            <p:ph type="body" sz="quarter" idx="10"/>
          </p:nvPr>
        </p:nvSpPr>
        <p:spPr>
          <a:xfrm>
            <a:off x="269239" y="1189178"/>
            <a:ext cx="5826761" cy="4690515"/>
          </a:xfrm>
        </p:spPr>
        <p:txBody>
          <a:bodyPr/>
          <a:lstStyle/>
          <a:p>
            <a:r>
              <a:rPr lang="en-US" sz="2400" dirty="0"/>
              <a:t>Starting from scratch. . .</a:t>
            </a:r>
          </a:p>
          <a:p>
            <a:pPr lvl="1"/>
            <a:r>
              <a:rPr lang="en-US" sz="1400" dirty="0"/>
              <a:t>Leverage </a:t>
            </a:r>
            <a:r>
              <a:rPr lang="en-US" sz="1400" dirty="0" err="1"/>
              <a:t>QuickStarts</a:t>
            </a:r>
            <a:r>
              <a:rPr lang="en-US" sz="1400" dirty="0"/>
              <a:t>, Automation Script / Export, etc. to quickly get started</a:t>
            </a:r>
          </a:p>
          <a:p>
            <a:r>
              <a:rPr lang="en-US" sz="2400" dirty="0"/>
              <a:t>Over-parameterization (no </a:t>
            </a:r>
            <a:r>
              <a:rPr lang="en-US" sz="2400" dirty="0" err="1"/>
              <a:t>defaultValues</a:t>
            </a:r>
            <a:r>
              <a:rPr lang="en-US" sz="2400" dirty="0"/>
              <a:t>)</a:t>
            </a:r>
          </a:p>
          <a:p>
            <a:pPr lvl="1"/>
            <a:r>
              <a:rPr lang="en-US" sz="1400" dirty="0"/>
              <a:t>Use variables, functions/expressions, &amp; intelligent defaults!</a:t>
            </a:r>
          </a:p>
          <a:p>
            <a:r>
              <a:rPr lang="en-US" sz="2400" dirty="0"/>
              <a:t>Duplicating code</a:t>
            </a:r>
          </a:p>
          <a:p>
            <a:pPr lvl="1"/>
            <a:r>
              <a:rPr lang="en-US" sz="1400" dirty="0"/>
              <a:t>Copy/Pasting and Nesting instead of using copy loops &amp; functions/expressions</a:t>
            </a:r>
          </a:p>
          <a:p>
            <a:r>
              <a:rPr lang="en-US" sz="2400" dirty="0"/>
              <a:t>Variables for the sake of variables</a:t>
            </a:r>
          </a:p>
          <a:p>
            <a:pPr lvl="1"/>
            <a:r>
              <a:rPr lang="en-US" sz="1400" dirty="0"/>
              <a:t>“</a:t>
            </a:r>
            <a:r>
              <a:rPr lang="en-US" sz="1400" dirty="0" err="1"/>
              <a:t>vmName</a:t>
            </a:r>
            <a:r>
              <a:rPr lang="en-US" sz="1400" dirty="0"/>
              <a:t>” : “[parameters(‘</a:t>
            </a:r>
            <a:r>
              <a:rPr lang="en-US" sz="1400" dirty="0" err="1"/>
              <a:t>vmName</a:t>
            </a:r>
            <a:r>
              <a:rPr lang="en-US" sz="1400" dirty="0"/>
              <a:t>’)]”</a:t>
            </a:r>
          </a:p>
          <a:p>
            <a:r>
              <a:rPr lang="en-US" sz="2400" dirty="0"/>
              <a:t>Secrets in source</a:t>
            </a:r>
          </a:p>
          <a:p>
            <a:pPr lvl="1"/>
            <a:r>
              <a:rPr lang="en-US" sz="1400" dirty="0"/>
              <a:t>Use </a:t>
            </a:r>
            <a:r>
              <a:rPr lang="en-US" sz="1400" dirty="0" err="1"/>
              <a:t>KeyVault</a:t>
            </a:r>
            <a:r>
              <a:rPr lang="en-US" sz="1400" dirty="0"/>
              <a:t> and Managed Identity</a:t>
            </a:r>
          </a:p>
          <a:p>
            <a:r>
              <a:rPr lang="en-US" sz="2400" dirty="0"/>
              <a:t>Variables for </a:t>
            </a:r>
            <a:r>
              <a:rPr lang="en-US" sz="2400" dirty="0" err="1"/>
              <a:t>api</a:t>
            </a:r>
            <a:r>
              <a:rPr lang="en-US" sz="2400" dirty="0"/>
              <a:t>-version</a:t>
            </a:r>
          </a:p>
          <a:p>
            <a:pPr lvl="1"/>
            <a:r>
              <a:rPr lang="en-US" sz="1400" dirty="0"/>
              <a:t>New </a:t>
            </a:r>
            <a:r>
              <a:rPr lang="en-US" sz="1400" dirty="0" err="1"/>
              <a:t>api</a:t>
            </a:r>
            <a:r>
              <a:rPr lang="en-US" sz="1400" dirty="0"/>
              <a:t>-version represents an updated payload</a:t>
            </a:r>
          </a:p>
        </p:txBody>
      </p:sp>
      <p:sp>
        <p:nvSpPr>
          <p:cNvPr id="3" name="Title 2">
            <a:extLst>
              <a:ext uri="{FF2B5EF4-FFF2-40B4-BE49-F238E27FC236}">
                <a16:creationId xmlns:a16="http://schemas.microsoft.com/office/drawing/2014/main" id="{84895A24-803A-41CD-9D6F-BA74CB5811E3}"/>
              </a:ext>
            </a:extLst>
          </p:cNvPr>
          <p:cNvSpPr>
            <a:spLocks noGrp="1"/>
          </p:cNvSpPr>
          <p:nvPr>
            <p:ph type="title"/>
          </p:nvPr>
        </p:nvSpPr>
        <p:spPr/>
        <p:txBody>
          <a:bodyPr/>
          <a:lstStyle/>
          <a:p>
            <a:r>
              <a:rPr lang="en-US" dirty="0"/>
              <a:t>Practices to avoid. . . ( </a:t>
            </a:r>
            <a:r>
              <a:rPr lang="en-US" b="1" dirty="0"/>
              <a:t>!</a:t>
            </a:r>
            <a:r>
              <a:rPr lang="en-US" dirty="0"/>
              <a:t>best practices )</a:t>
            </a:r>
          </a:p>
        </p:txBody>
      </p:sp>
      <p:sp>
        <p:nvSpPr>
          <p:cNvPr id="4" name="Text Placeholder 1">
            <a:extLst>
              <a:ext uri="{FF2B5EF4-FFF2-40B4-BE49-F238E27FC236}">
                <a16:creationId xmlns:a16="http://schemas.microsoft.com/office/drawing/2014/main" id="{AB93379D-F2E5-4618-BD57-55CC87E50976}"/>
              </a:ext>
            </a:extLst>
          </p:cNvPr>
          <p:cNvSpPr txBox="1">
            <a:spLocks/>
          </p:cNvSpPr>
          <p:nvPr/>
        </p:nvSpPr>
        <p:spPr>
          <a:xfrm>
            <a:off x="6096000" y="1189176"/>
            <a:ext cx="5826761" cy="459202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Using the wrong template expression, wrong function or wrong approach (</a:t>
            </a: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mul</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E.g. 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resourceId</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instead of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concat</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Not using a template expression or wrong function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Unnecessary dependencies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dependsOn</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and/or reference() only when necessary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Hard-coding</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URIs,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Ips</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secrets, locations, VM sizes,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etc</a:t>
            </a: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RunOnce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 behaviors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Build idempotent, re-entrant templates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Thinking imperatively</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ARM templates describe the goal state of an application, and the sequence in which that state can be realized</a:t>
            </a:r>
          </a:p>
        </p:txBody>
      </p:sp>
      <p:sp>
        <p:nvSpPr>
          <p:cNvPr id="5" name="Rectangle 4">
            <a:extLst>
              <a:ext uri="{FF2B5EF4-FFF2-40B4-BE49-F238E27FC236}">
                <a16:creationId xmlns:a16="http://schemas.microsoft.com/office/drawing/2014/main" id="{06ADB93D-4D5F-4AA2-9A8F-AFA00CD3135E}"/>
              </a:ext>
            </a:extLst>
          </p:cNvPr>
          <p:cNvSpPr/>
          <p:nvPr/>
        </p:nvSpPr>
        <p:spPr>
          <a:xfrm>
            <a:off x="3563402" y="6199157"/>
            <a:ext cx="55084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hlinkClick r:id="rId3"/>
              </a:rPr>
              <a:t>https://github.com/Azure/azure-quickstart-templates</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4197007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500"/>
                                        <p:tgtEl>
                                          <p:spTgt spid="2">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Effect transition="in" filter="fade">
                                      <p:cBhvr>
                                        <p:cTn id="55" dur="500"/>
                                        <p:tgtEl>
                                          <p:spTgt spid="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500"/>
                                        <p:tgtEl>
                                          <p:spTgt spid="4">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500"/>
                                        <p:tgtEl>
                                          <p:spTgt spid="4">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500"/>
                                        <p:tgtEl>
                                          <p:spTgt spid="4">
                                            <p:txEl>
                                              <p:pRg st="3" end="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txEl>
                                              <p:pRg st="4" end="4"/>
                                            </p:txEl>
                                          </p:spTgt>
                                        </p:tgtEl>
                                        <p:attrNameLst>
                                          <p:attrName>style.visibility</p:attrName>
                                        </p:attrNameLst>
                                      </p:cBhvr>
                                      <p:to>
                                        <p:strVal val="visible"/>
                                      </p:to>
                                    </p:set>
                                    <p:animEffect transition="in" filter="fade">
                                      <p:cBhvr>
                                        <p:cTn id="71" dur="500"/>
                                        <p:tgtEl>
                                          <p:spTgt spid="4">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Effect transition="in" filter="fade">
                                      <p:cBhvr>
                                        <p:cTn id="76" dur="500"/>
                                        <p:tgtEl>
                                          <p:spTgt spid="4">
                                            <p:txEl>
                                              <p:pRg st="5" end="5"/>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txEl>
                                              <p:pRg st="6" end="6"/>
                                            </p:txEl>
                                          </p:spTgt>
                                        </p:tgtEl>
                                        <p:attrNameLst>
                                          <p:attrName>style.visibility</p:attrName>
                                        </p:attrNameLst>
                                      </p:cBhvr>
                                      <p:to>
                                        <p:strVal val="visible"/>
                                      </p:to>
                                    </p:set>
                                    <p:animEffect transition="in" filter="fade">
                                      <p:cBhvr>
                                        <p:cTn id="79" dur="500"/>
                                        <p:tgtEl>
                                          <p:spTgt spid="4">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animEffect transition="in" filter="fade">
                                      <p:cBhvr>
                                        <p:cTn id="84" dur="500"/>
                                        <p:tgtEl>
                                          <p:spTgt spid="4">
                                            <p:txEl>
                                              <p:pRg st="7" end="7"/>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
                                            <p:txEl>
                                              <p:pRg st="10" end="10"/>
                                            </p:txEl>
                                          </p:spTgt>
                                        </p:tgtEl>
                                        <p:attrNameLst>
                                          <p:attrName>style.visibility</p:attrName>
                                        </p:attrNameLst>
                                      </p:cBhvr>
                                      <p:to>
                                        <p:strVal val="visible"/>
                                      </p:to>
                                    </p:set>
                                    <p:animEffect transition="in" filter="fade">
                                      <p:cBhvr>
                                        <p:cTn id="9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Best Practices (it’s personal)</a:t>
            </a:r>
          </a:p>
        </p:txBody>
      </p:sp>
      <p:sp>
        <p:nvSpPr>
          <p:cNvPr id="3" name="Content Placeholder 2"/>
          <p:cNvSpPr>
            <a:spLocks noGrp="1"/>
          </p:cNvSpPr>
          <p:nvPr>
            <p:ph idx="1"/>
          </p:nvPr>
        </p:nvSpPr>
        <p:spPr>
          <a:xfrm>
            <a:off x="838200" y="1467293"/>
            <a:ext cx="10515600" cy="4709670"/>
          </a:xfrm>
        </p:spPr>
        <p:txBody>
          <a:bodyPr>
            <a:normAutofit/>
          </a:bodyPr>
          <a:lstStyle/>
          <a:p>
            <a:r>
              <a:rPr lang="en-US" dirty="0"/>
              <a:t>Naming Conventions</a:t>
            </a:r>
          </a:p>
          <a:p>
            <a:r>
              <a:rPr lang="en-US" dirty="0"/>
              <a:t>Parameter Usage</a:t>
            </a:r>
          </a:p>
          <a:p>
            <a:r>
              <a:rPr lang="en-US" dirty="0"/>
              <a:t>Variable Usage</a:t>
            </a:r>
          </a:p>
          <a:p>
            <a:r>
              <a:rPr lang="en-US" dirty="0"/>
              <a:t>Outputs</a:t>
            </a:r>
          </a:p>
          <a:p>
            <a:r>
              <a:rPr lang="en-US" dirty="0"/>
              <a:t>One-ring-to-rule-them-all (single giant template) vs Nested (aka linked) templates</a:t>
            </a:r>
          </a:p>
          <a:p>
            <a:r>
              <a:rPr lang="en-US" dirty="0"/>
              <a:t>Reference Link: </a:t>
            </a:r>
            <a:br>
              <a:rPr lang="en-US" dirty="0"/>
            </a:br>
            <a:r>
              <a:rPr lang="en-US" sz="1900" dirty="0">
                <a:hlinkClick r:id="rId3"/>
              </a:rPr>
              <a:t>https://docs.microsoft.com/en-us/azure/azure-resource-manager/resource-manager-template-best-practices</a:t>
            </a:r>
            <a:endParaRPr lang="en-US" sz="1900" dirty="0"/>
          </a:p>
          <a:p>
            <a:pPr marL="0" indent="0">
              <a:buNone/>
            </a:pPr>
            <a:endParaRPr lang="en-US" dirty="0"/>
          </a:p>
        </p:txBody>
      </p:sp>
    </p:spTree>
    <p:extLst>
      <p:ext uri="{BB962C8B-B14F-4D97-AF65-F5344CB8AC3E}">
        <p14:creationId xmlns:p14="http://schemas.microsoft.com/office/powerpoint/2010/main" val="344645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292662"/>
          </a:xfrm>
        </p:spPr>
        <p:txBody>
          <a:bodyPr/>
          <a:lstStyle/>
          <a:p>
            <a:r>
              <a:rPr lang="en-US" sz="3600" dirty="0"/>
              <a:t>Extend template to open ports 80 and 22 on the default subnet</a:t>
            </a:r>
            <a:endParaRPr lang="en-US" dirty="0"/>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Deploy more than one resource</a:t>
            </a:r>
            <a:endParaRPr lang="en-US" dirty="0">
              <a:solidFill>
                <a:srgbClr val="0078D7"/>
              </a:solidFill>
            </a:endParaRPr>
          </a:p>
        </p:txBody>
      </p:sp>
      <p:sp>
        <p:nvSpPr>
          <p:cNvPr id="4" name="TextBox 3">
            <a:extLst>
              <a:ext uri="{FF2B5EF4-FFF2-40B4-BE49-F238E27FC236}">
                <a16:creationId xmlns:a16="http://schemas.microsoft.com/office/drawing/2014/main" id="{148059EC-E449-4A02-A018-7177C43738C1}"/>
              </a:ext>
            </a:extLst>
          </p:cNvPr>
          <p:cNvSpPr txBox="1"/>
          <p:nvPr/>
        </p:nvSpPr>
        <p:spPr>
          <a:xfrm>
            <a:off x="452284" y="5378245"/>
            <a:ext cx="1123827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rPr>
              <a:t>Hint: </a:t>
            </a:r>
            <a:r>
              <a:rPr lang="en-US" sz="2400" dirty="0">
                <a:gradFill>
                  <a:gsLst>
                    <a:gs pos="2917">
                      <a:schemeClr val="tx1"/>
                    </a:gs>
                    <a:gs pos="30000">
                      <a:schemeClr val="tx1"/>
                    </a:gs>
                  </a:gsLst>
                  <a:lin ang="5400000" scaled="0"/>
                </a:gradFill>
              </a:rPr>
              <a:t>Consider variables, dependencies, and idempotency</a:t>
            </a:r>
          </a:p>
        </p:txBody>
      </p:sp>
    </p:spTree>
    <p:extLst>
      <p:ext uri="{BB962C8B-B14F-4D97-AF65-F5344CB8AC3E}">
        <p14:creationId xmlns:p14="http://schemas.microsoft.com/office/powerpoint/2010/main" val="243064332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349378"/>
          </a:xfrm>
        </p:spPr>
        <p:txBody>
          <a:bodyPr/>
          <a:lstStyle/>
          <a:p>
            <a:r>
              <a:rPr lang="en-US" dirty="0"/>
              <a:t>Extend template to deploy a webserver VM</a:t>
            </a:r>
          </a:p>
          <a:p>
            <a:r>
              <a:rPr lang="en-US" dirty="0"/>
              <a:t>VM Requirements:</a:t>
            </a:r>
          </a:p>
          <a:p>
            <a:pPr lvl="1"/>
            <a:r>
              <a:rPr lang="en-US" dirty="0"/>
              <a:t>Linux VM</a:t>
            </a:r>
          </a:p>
          <a:p>
            <a:pPr lvl="1"/>
            <a:r>
              <a:rPr lang="en-US" dirty="0"/>
              <a:t>Apache website</a:t>
            </a:r>
          </a:p>
          <a:p>
            <a:pPr lvl="1"/>
            <a:r>
              <a:rPr lang="en-US" dirty="0"/>
              <a:t>Pull website config from: </a:t>
            </a:r>
            <a:r>
              <a:rPr lang="en-US" u="sng" dirty="0">
                <a:hlinkClick r:id="rId3"/>
              </a:rPr>
              <a:t>https://raw.githubusercontent.com/albertwo1978/training-events/master/p20-arm/scripts/install_apache.sh</a:t>
            </a:r>
            <a:endParaRPr lang="en-US" dirty="0"/>
          </a:p>
        </p:txBody>
      </p:sp>
      <p:sp>
        <p:nvSpPr>
          <p:cNvPr id="3" name="Title 2"/>
          <p:cNvSpPr>
            <a:spLocks noGrp="1"/>
          </p:cNvSpPr>
          <p:nvPr>
            <p:ph type="title"/>
          </p:nvPr>
        </p:nvSpPr>
        <p:spPr/>
        <p:txBody>
          <a:bodyPr/>
          <a:lstStyle/>
          <a:p>
            <a:r>
              <a:rPr lang="en-US" dirty="0"/>
              <a:t>Challenge #4</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a:t>
            </a:r>
            <a:r>
              <a:rPr kumimoji="0" lang="en-US" sz="2400" b="0" i="0" u="none" strike="noStrike" kern="1200" cap="none" spc="0" normalizeH="0" noProof="0" dirty="0">
                <a:ln>
                  <a:noFill/>
                </a:ln>
                <a:solidFill>
                  <a:srgbClr val="00B050"/>
                </a:solidFill>
                <a:effectLst/>
                <a:uLnTx/>
                <a:uFillTx/>
                <a:latin typeface="Segoe UI"/>
                <a:ea typeface="+mn-ea"/>
                <a:cs typeface="+mn-cs"/>
              </a:rPr>
              <a:t> script extensions, globally unique naming context, and complex dependencies</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3496769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047687" cy="2444515"/>
          </a:xfrm>
        </p:spPr>
        <p:txBody>
          <a:bodyPr/>
          <a:lstStyle/>
          <a:p>
            <a:r>
              <a:rPr lang="en-US" dirty="0"/>
              <a:t>Add a public load balancer and put webserver in the backend pool</a:t>
            </a:r>
          </a:p>
          <a:p>
            <a:r>
              <a:rPr lang="en-US" dirty="0"/>
              <a:t>VM Requirements:</a:t>
            </a:r>
          </a:p>
          <a:p>
            <a:pPr lvl="1"/>
            <a:r>
              <a:rPr lang="en-US" dirty="0"/>
              <a:t>Create frontend pool enabling port 80 to website</a:t>
            </a:r>
          </a:p>
        </p:txBody>
      </p:sp>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Prepare to scale!</a:t>
            </a:r>
            <a:endParaRPr lang="en-US" dirty="0">
              <a:solidFill>
                <a:srgbClr val="0078D7"/>
              </a:solidFill>
            </a:endParaRPr>
          </a:p>
        </p:txBody>
      </p:sp>
    </p:spTree>
    <p:extLst>
      <p:ext uri="{BB962C8B-B14F-4D97-AF65-F5344CB8AC3E}">
        <p14:creationId xmlns:p14="http://schemas.microsoft.com/office/powerpoint/2010/main" val="132334612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382173"/>
          </a:xfrm>
        </p:spPr>
        <p:txBody>
          <a:bodyPr/>
          <a:lstStyle/>
          <a:p>
            <a:r>
              <a:rPr lang="en-US" dirty="0"/>
              <a:t>Extend template to add NAT rule to ILB for SSH access to backend</a:t>
            </a:r>
          </a:p>
        </p:txBody>
      </p:sp>
      <p:sp>
        <p:nvSpPr>
          <p:cNvPr id="3" name="Title 2"/>
          <p:cNvSpPr>
            <a:spLocks noGrp="1"/>
          </p:cNvSpPr>
          <p:nvPr>
            <p:ph type="title"/>
          </p:nvPr>
        </p:nvSpPr>
        <p:spPr/>
        <p:txBody>
          <a:bodyPr/>
          <a:lstStyle/>
          <a:p>
            <a:r>
              <a:rPr lang="en-US" dirty="0"/>
              <a:t>Challenge #6</a:t>
            </a:r>
            <a:br>
              <a:rPr lang="en-US" dirty="0"/>
            </a:br>
            <a:r>
              <a:rPr lang="en-US" sz="3600" dirty="0">
                <a:solidFill>
                  <a:srgbClr val="0078D7"/>
                </a:solidFill>
              </a:rPr>
              <a:t>Network access policies</a:t>
            </a:r>
            <a:endParaRPr lang="en-US" dirty="0">
              <a:solidFill>
                <a:srgbClr val="0078D7"/>
              </a:solidFill>
            </a:endParaRPr>
          </a:p>
        </p:txBody>
      </p:sp>
    </p:spTree>
    <p:extLst>
      <p:ext uri="{BB962C8B-B14F-4D97-AF65-F5344CB8AC3E}">
        <p14:creationId xmlns:p14="http://schemas.microsoft.com/office/powerpoint/2010/main" val="37828090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299412"/>
          </a:xfrm>
        </p:spPr>
        <p:txBody>
          <a:bodyPr/>
          <a:lstStyle/>
          <a:p>
            <a:r>
              <a:rPr lang="en-US" dirty="0"/>
              <a:t>Extend template to replace VM with a VM Scale Set</a:t>
            </a:r>
          </a:p>
          <a:p>
            <a:r>
              <a:rPr lang="en-US" dirty="0"/>
              <a:t>VMSS Requirements:</a:t>
            </a:r>
          </a:p>
          <a:p>
            <a:pPr lvl="1"/>
            <a:r>
              <a:rPr lang="en-US" dirty="0"/>
              <a:t>Linux VM</a:t>
            </a:r>
          </a:p>
          <a:p>
            <a:pPr lvl="1"/>
            <a:r>
              <a:rPr lang="en-US" dirty="0"/>
              <a:t>Convert NAT rule to NAT pool</a:t>
            </a:r>
          </a:p>
        </p:txBody>
      </p:sp>
      <p:sp>
        <p:nvSpPr>
          <p:cNvPr id="3" name="Title 2"/>
          <p:cNvSpPr>
            <a:spLocks noGrp="1"/>
          </p:cNvSpPr>
          <p:nvPr>
            <p:ph type="title"/>
          </p:nvPr>
        </p:nvSpPr>
        <p:spPr/>
        <p:txBody>
          <a:bodyPr/>
          <a:lstStyle/>
          <a:p>
            <a:r>
              <a:rPr lang="en-US" dirty="0"/>
              <a:t>Challenge #7</a:t>
            </a:r>
            <a:br>
              <a:rPr lang="en-US" dirty="0"/>
            </a:br>
            <a:r>
              <a:rPr lang="en-US" sz="3600" dirty="0">
                <a:solidFill>
                  <a:srgbClr val="0078D7"/>
                </a:solidFill>
              </a:rPr>
              <a:t>Now let’s scale it!</a:t>
            </a:r>
            <a:endParaRPr lang="en-US" dirty="0">
              <a:solidFill>
                <a:srgbClr val="0078D7"/>
              </a:solidFill>
            </a:endParaRPr>
          </a:p>
        </p:txBody>
      </p:sp>
    </p:spTree>
    <p:extLst>
      <p:ext uri="{BB962C8B-B14F-4D97-AF65-F5344CB8AC3E}">
        <p14:creationId xmlns:p14="http://schemas.microsoft.com/office/powerpoint/2010/main" val="3955157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1DB28-03FB-4AF7-91A0-1F3F0AFEF3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38AF98-0778-4D54-9562-93A1E9C282B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6AA2BF-3531-46ED-8863-895329E9FC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260451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639586"/>
          </a:xfrm>
        </p:spPr>
        <p:txBody>
          <a:bodyPr/>
          <a:lstStyle/>
          <a:p>
            <a:r>
              <a:rPr lang="en-US" dirty="0"/>
              <a:t>Extend template to add a custom script extension that installs a web server package/role and deploy a basic web app</a:t>
            </a:r>
          </a:p>
          <a:p>
            <a:r>
              <a:rPr lang="en-US" dirty="0"/>
              <a:t>VMSS Requirements:</a:t>
            </a:r>
          </a:p>
          <a:p>
            <a:pPr lvl="1"/>
            <a:r>
              <a:rPr lang="en-US" dirty="0"/>
              <a:t>Pull website config from: </a:t>
            </a:r>
            <a:r>
              <a:rPr lang="en-US" dirty="0">
                <a:hlinkClick r:id="rId3"/>
              </a:rPr>
              <a:t>https://raw.githubusercontent.com/albertwo1978/training-events/master/p20-arm/scripts/install_apache_vmss.sh</a:t>
            </a:r>
            <a:endParaRPr lang="en-US" dirty="0"/>
          </a:p>
        </p:txBody>
      </p:sp>
      <p:sp>
        <p:nvSpPr>
          <p:cNvPr id="3" name="Title 2"/>
          <p:cNvSpPr>
            <a:spLocks noGrp="1"/>
          </p:cNvSpPr>
          <p:nvPr>
            <p:ph type="title"/>
          </p:nvPr>
        </p:nvSpPr>
        <p:spPr/>
        <p:txBody>
          <a:bodyPr/>
          <a:lstStyle/>
          <a:p>
            <a:r>
              <a:rPr lang="en-US" dirty="0"/>
              <a:t>Challenge #8</a:t>
            </a:r>
            <a:br>
              <a:rPr lang="en-US" dirty="0"/>
            </a:br>
            <a:r>
              <a:rPr lang="en-US" sz="3600" dirty="0">
                <a:solidFill>
                  <a:srgbClr val="0078D7"/>
                </a:solidFill>
              </a:rPr>
              <a:t>Install some software on those VMs!</a:t>
            </a:r>
            <a:endParaRPr lang="en-US" dirty="0">
              <a:solidFill>
                <a:srgbClr val="0078D7"/>
              </a:solidFill>
            </a:endParaRPr>
          </a:p>
        </p:txBody>
      </p:sp>
    </p:spTree>
    <p:extLst>
      <p:ext uri="{BB962C8B-B14F-4D97-AF65-F5344CB8AC3E}">
        <p14:creationId xmlns:p14="http://schemas.microsoft.com/office/powerpoint/2010/main" val="386208665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241015"/>
          </a:xfrm>
        </p:spPr>
        <p:txBody>
          <a:bodyPr/>
          <a:lstStyle/>
          <a:p>
            <a:r>
              <a:rPr lang="en-US" dirty="0"/>
              <a:t>Extend template to include auto scaling policy to scale when CPU performance hits 90%</a:t>
            </a:r>
          </a:p>
          <a:p>
            <a:r>
              <a:rPr lang="en-US" dirty="0"/>
              <a:t>VMSS Requirements:</a:t>
            </a:r>
          </a:p>
          <a:p>
            <a:pPr lvl="1"/>
            <a:r>
              <a:rPr lang="en-US" dirty="0"/>
              <a:t>Scale back down when CPU hits 30%</a:t>
            </a:r>
          </a:p>
          <a:p>
            <a:pPr lvl="1"/>
            <a:r>
              <a:rPr lang="en-US" dirty="0"/>
              <a:t>Scale in single VM increments</a:t>
            </a:r>
          </a:p>
          <a:p>
            <a:pPr lvl="1"/>
            <a:r>
              <a:rPr lang="en-US" dirty="0"/>
              <a:t>Enforce a 1 minute cool down between scale events</a:t>
            </a:r>
          </a:p>
        </p:txBody>
      </p:sp>
      <p:sp>
        <p:nvSpPr>
          <p:cNvPr id="3" name="Title 2"/>
          <p:cNvSpPr>
            <a:spLocks noGrp="1"/>
          </p:cNvSpPr>
          <p:nvPr>
            <p:ph type="title"/>
          </p:nvPr>
        </p:nvSpPr>
        <p:spPr/>
        <p:txBody>
          <a:bodyPr/>
          <a:lstStyle/>
          <a:p>
            <a:r>
              <a:rPr lang="en-US" dirty="0"/>
              <a:t>Challenge #9</a:t>
            </a:r>
            <a:br>
              <a:rPr lang="en-US" dirty="0"/>
            </a:br>
            <a:r>
              <a:rPr lang="en-US" sz="3600" dirty="0">
                <a:solidFill>
                  <a:srgbClr val="0078D7"/>
                </a:solidFill>
              </a:rPr>
              <a:t>Let’s scale it automatically </a:t>
            </a:r>
            <a:endParaRPr lang="en-US" dirty="0">
              <a:solidFill>
                <a:srgbClr val="0078D7"/>
              </a:solidFill>
            </a:endParaRPr>
          </a:p>
        </p:txBody>
      </p:sp>
    </p:spTree>
    <p:extLst>
      <p:ext uri="{BB962C8B-B14F-4D97-AF65-F5344CB8AC3E}">
        <p14:creationId xmlns:p14="http://schemas.microsoft.com/office/powerpoint/2010/main" val="252353200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901161"/>
          </a:xfrm>
        </p:spPr>
        <p:txBody>
          <a:bodyPr/>
          <a:lstStyle/>
          <a:p>
            <a:r>
              <a:rPr lang="en-US" dirty="0"/>
              <a:t>Separate deployments into nested templates</a:t>
            </a:r>
          </a:p>
          <a:p>
            <a:r>
              <a:rPr lang="en-US" dirty="0"/>
              <a:t>Minimum Requirements:</a:t>
            </a:r>
          </a:p>
          <a:p>
            <a:pPr lvl="1"/>
            <a:r>
              <a:rPr lang="en-US" dirty="0"/>
              <a:t>Separate virtual network and VMSS into two linked templates</a:t>
            </a:r>
          </a:p>
        </p:txBody>
      </p:sp>
      <p:sp>
        <p:nvSpPr>
          <p:cNvPr id="3" name="Title 2"/>
          <p:cNvSpPr>
            <a:spLocks noGrp="1"/>
          </p:cNvSpPr>
          <p:nvPr>
            <p:ph type="title"/>
          </p:nvPr>
        </p:nvSpPr>
        <p:spPr/>
        <p:txBody>
          <a:bodyPr/>
          <a:lstStyle/>
          <a:p>
            <a:r>
              <a:rPr lang="en-US" dirty="0"/>
              <a:t>Challenge #10</a:t>
            </a:r>
            <a:br>
              <a:rPr lang="en-US" dirty="0"/>
            </a:br>
            <a:r>
              <a:rPr lang="en-US" sz="3600" dirty="0">
                <a:solidFill>
                  <a:srgbClr val="0078D7"/>
                </a:solidFill>
              </a:rPr>
              <a:t>Break it down into smaller parts</a:t>
            </a:r>
            <a:endParaRPr lang="en-US" dirty="0">
              <a:solidFill>
                <a:srgbClr val="0078D7"/>
              </a:solidFill>
            </a:endParaRPr>
          </a:p>
        </p:txBody>
      </p:sp>
      <p:sp>
        <p:nvSpPr>
          <p:cNvPr id="4" name="TextBox 3">
            <a:extLst>
              <a:ext uri="{FF2B5EF4-FFF2-40B4-BE49-F238E27FC236}">
                <a16:creationId xmlns:a16="http://schemas.microsoft.com/office/drawing/2014/main" id="{F3A6439E-62F6-4375-82C9-DA5529DD48BF}"/>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Use</a:t>
            </a:r>
            <a:r>
              <a:rPr kumimoji="0" lang="en-US" sz="2400" b="0" i="0" u="none" strike="noStrike" kern="1200" cap="none" spc="0" normalizeH="0" noProof="0" dirty="0">
                <a:ln>
                  <a:noFill/>
                </a:ln>
                <a:solidFill>
                  <a:srgbClr val="00B050"/>
                </a:solidFill>
                <a:effectLst/>
                <a:uLnTx/>
                <a:uFillTx/>
                <a:latin typeface="Segoe UI"/>
                <a:ea typeface="+mn-ea"/>
                <a:cs typeface="+mn-cs"/>
              </a:rPr>
              <a:t> blob storage + SAS token to load linked templates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1804439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E92178-5A41-46DA-8CC8-10EDBC36ACF1}"/>
              </a:ext>
            </a:extLst>
          </p:cNvPr>
          <p:cNvSpPr>
            <a:spLocks noGrp="1"/>
          </p:cNvSpPr>
          <p:nvPr>
            <p:ph type="body" sz="quarter" idx="10"/>
          </p:nvPr>
        </p:nvSpPr>
        <p:spPr>
          <a:xfrm>
            <a:off x="269239" y="1189177"/>
            <a:ext cx="11653523" cy="2697662"/>
          </a:xfrm>
        </p:spPr>
        <p:txBody>
          <a:bodyPr/>
          <a:lstStyle/>
          <a:p>
            <a:r>
              <a:rPr lang="en-US" dirty="0"/>
              <a:t>Bonus:</a:t>
            </a:r>
          </a:p>
          <a:p>
            <a:pPr lvl="1"/>
            <a:r>
              <a:rPr lang="en-US" dirty="0"/>
              <a:t>Deploy Jenkins and/or VSTS for CI/CD</a:t>
            </a:r>
          </a:p>
          <a:p>
            <a:pPr lvl="1"/>
            <a:r>
              <a:rPr lang="en-US" dirty="0"/>
              <a:t>Piece together previously created content into pipeline</a:t>
            </a:r>
          </a:p>
          <a:p>
            <a:pPr lvl="1"/>
            <a:r>
              <a:rPr lang="en-US" dirty="0"/>
              <a:t>Parameterize VM names in Jenkins</a:t>
            </a:r>
          </a:p>
          <a:p>
            <a:endParaRPr lang="en-US" dirty="0"/>
          </a:p>
        </p:txBody>
      </p:sp>
      <p:sp>
        <p:nvSpPr>
          <p:cNvPr id="3" name="Title 2">
            <a:extLst>
              <a:ext uri="{FF2B5EF4-FFF2-40B4-BE49-F238E27FC236}">
                <a16:creationId xmlns:a16="http://schemas.microsoft.com/office/drawing/2014/main" id="{4D87E5EE-0483-457B-8B08-8C37C0188F1B}"/>
              </a:ext>
            </a:extLst>
          </p:cNvPr>
          <p:cNvSpPr>
            <a:spLocks noGrp="1"/>
          </p:cNvSpPr>
          <p:nvPr>
            <p:ph type="title"/>
          </p:nvPr>
        </p:nvSpPr>
        <p:spPr/>
        <p:txBody>
          <a:bodyPr/>
          <a:lstStyle/>
          <a:p>
            <a:r>
              <a:rPr lang="en-US" dirty="0"/>
              <a:t>Challenge #11: (Day 3):</a:t>
            </a:r>
          </a:p>
        </p:txBody>
      </p:sp>
    </p:spTree>
    <p:extLst>
      <p:ext uri="{BB962C8B-B14F-4D97-AF65-F5344CB8AC3E}">
        <p14:creationId xmlns:p14="http://schemas.microsoft.com/office/powerpoint/2010/main" val="228190027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29B7-5FEE-4DB0-A432-E1B775F5ECC7}"/>
              </a:ext>
            </a:extLst>
          </p:cNvPr>
          <p:cNvSpPr>
            <a:spLocks noGrp="1"/>
          </p:cNvSpPr>
          <p:nvPr>
            <p:ph type="title"/>
          </p:nvPr>
        </p:nvSpPr>
        <p:spPr/>
        <p:txBody>
          <a:bodyPr>
            <a:normAutofit/>
          </a:bodyPr>
          <a:lstStyle/>
          <a:p>
            <a:r>
              <a:rPr lang="en-US" sz="6000">
                <a:solidFill>
                  <a:srgbClr val="002060"/>
                </a:solidFill>
                <a:latin typeface="JACKPORT COLLEGE NCV" panose="02000506020000020004" pitchFamily="2" charset="0"/>
              </a:rPr>
              <a:t>Stand Up</a:t>
            </a:r>
            <a:endParaRPr lang="en-US" sz="6000" dirty="0">
              <a:solidFill>
                <a:srgbClr val="002060"/>
              </a:solidFill>
              <a:latin typeface="JACKPORT COLLEGE NCV" panose="02000506020000020004" pitchFamily="2" charset="0"/>
            </a:endParaRPr>
          </a:p>
        </p:txBody>
      </p:sp>
      <p:sp>
        <p:nvSpPr>
          <p:cNvPr id="3" name="Content Placeholder 2">
            <a:extLst>
              <a:ext uri="{FF2B5EF4-FFF2-40B4-BE49-F238E27FC236}">
                <a16:creationId xmlns:a16="http://schemas.microsoft.com/office/drawing/2014/main" id="{AAA6A560-81D5-4B64-89D9-EBBE2F0187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266400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29B7-5FEE-4DB0-A432-E1B775F5ECC7}"/>
              </a:ext>
            </a:extLst>
          </p:cNvPr>
          <p:cNvSpPr>
            <a:spLocks noGrp="1"/>
          </p:cNvSpPr>
          <p:nvPr>
            <p:ph type="title"/>
          </p:nvPr>
        </p:nvSpPr>
        <p:spPr/>
        <p:txBody>
          <a:bodyPr>
            <a:normAutofit/>
          </a:bodyPr>
          <a:lstStyle/>
          <a:p>
            <a:r>
              <a:rPr lang="en-US" sz="6000" dirty="0">
                <a:solidFill>
                  <a:srgbClr val="002060"/>
                </a:solidFill>
                <a:latin typeface="JACKPORT COLLEGE NCV" panose="02000506020000020004" pitchFamily="2" charset="0"/>
              </a:rPr>
              <a:t>Wrap Up!</a:t>
            </a:r>
          </a:p>
        </p:txBody>
      </p:sp>
      <p:sp>
        <p:nvSpPr>
          <p:cNvPr id="3" name="Content Placeholder 2">
            <a:extLst>
              <a:ext uri="{FF2B5EF4-FFF2-40B4-BE49-F238E27FC236}">
                <a16:creationId xmlns:a16="http://schemas.microsoft.com/office/drawing/2014/main" id="{AAA6A560-81D5-4B64-89D9-EBBE2F0187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9277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B0AC3D-16B1-43FA-A495-5853A4B7BC97}"/>
              </a:ext>
            </a:extLst>
          </p:cNvPr>
          <p:cNvSpPr txBox="1"/>
          <p:nvPr/>
        </p:nvSpPr>
        <p:spPr>
          <a:xfrm>
            <a:off x="704087" y="317386"/>
            <a:ext cx="10783826"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002060"/>
                </a:solidFill>
                <a:effectLst/>
                <a:uLnTx/>
                <a:uFillTx/>
                <a:latin typeface="JACKPORT COLLEGE NCV" panose="02000506020000020004" pitchFamily="2" charset="0"/>
                <a:ea typeface="+mn-ea"/>
                <a:cs typeface="+mn-cs"/>
              </a:rPr>
              <a:t>P20 </a:t>
            </a:r>
            <a:r>
              <a:rPr lang="en-US" sz="8000" dirty="0">
                <a:solidFill>
                  <a:srgbClr val="002060"/>
                </a:solidFill>
                <a:latin typeface="JACKPORT COLLEGE NCV" panose="02000506020000020004" pitchFamily="2" charset="0"/>
              </a:rPr>
              <a:t>Virtual</a:t>
            </a:r>
            <a:r>
              <a:rPr kumimoji="0" lang="en-US" sz="8000" b="0" i="0" u="none" strike="noStrike" kern="1200" cap="none" spc="0" normalizeH="0" baseline="0" noProof="0" dirty="0">
                <a:ln>
                  <a:noFill/>
                </a:ln>
                <a:solidFill>
                  <a:srgbClr val="002060"/>
                </a:solidFill>
                <a:effectLst/>
                <a:uLnTx/>
                <a:uFillTx/>
                <a:latin typeface="JACKPORT COLLEGE NCV" panose="02000506020000020004" pitchFamily="2" charset="0"/>
                <a:ea typeface="+mn-ea"/>
                <a:cs typeface="+mn-cs"/>
              </a:rPr>
              <a:t> Hackathon #3!</a:t>
            </a:r>
          </a:p>
        </p:txBody>
      </p:sp>
      <p:sp>
        <p:nvSpPr>
          <p:cNvPr id="4" name="TextBox 3">
            <a:extLst>
              <a:ext uri="{FF2B5EF4-FFF2-40B4-BE49-F238E27FC236}">
                <a16:creationId xmlns:a16="http://schemas.microsoft.com/office/drawing/2014/main" id="{86FD6F58-EA11-412F-A4EF-045FDD6C8A48}"/>
              </a:ext>
            </a:extLst>
          </p:cNvPr>
          <p:cNvSpPr txBox="1"/>
          <p:nvPr/>
        </p:nvSpPr>
        <p:spPr>
          <a:xfrm>
            <a:off x="2927672" y="1364813"/>
            <a:ext cx="66273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C000"/>
                </a:solidFill>
                <a:effectLst/>
                <a:uLnTx/>
                <a:uFillTx/>
                <a:latin typeface="Brush Script MT" panose="03060802040406070304" pitchFamily="66" charset="0"/>
                <a:ea typeface="+mn-ea"/>
                <a:cs typeface="+mn-cs"/>
              </a:rPr>
              <a:t>WRAP UP!</a:t>
            </a:r>
            <a:endParaRPr kumimoji="0" lang="en-US" sz="3600" b="0" i="0" u="none" strike="noStrike" kern="1200" cap="none" spc="0" normalizeH="0" baseline="0" noProof="0" dirty="0">
              <a:ln>
                <a:noFill/>
              </a:ln>
              <a:solidFill>
                <a:srgbClr val="FFC000"/>
              </a:solidFill>
              <a:effectLst/>
              <a:uLnTx/>
              <a:uFillTx/>
              <a:latin typeface="Brush Script MT" panose="03060802040406070304" pitchFamily="66" charset="0"/>
              <a:ea typeface="+mn-ea"/>
              <a:cs typeface="+mn-cs"/>
            </a:endParaRPr>
          </a:p>
        </p:txBody>
      </p:sp>
      <p:pic>
        <p:nvPicPr>
          <p:cNvPr id="5" name="Picture 4">
            <a:extLst>
              <a:ext uri="{FF2B5EF4-FFF2-40B4-BE49-F238E27FC236}">
                <a16:creationId xmlns:a16="http://schemas.microsoft.com/office/drawing/2014/main" id="{3D8F87EF-2437-4B8E-85E7-35103D3E44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297" y="3380976"/>
            <a:ext cx="5448475" cy="3628236"/>
          </a:xfrm>
          <a:prstGeom prst="rect">
            <a:avLst/>
          </a:prstGeom>
        </p:spPr>
      </p:pic>
      <p:pic>
        <p:nvPicPr>
          <p:cNvPr id="6" name="Picture 5">
            <a:extLst>
              <a:ext uri="{FF2B5EF4-FFF2-40B4-BE49-F238E27FC236}">
                <a16:creationId xmlns:a16="http://schemas.microsoft.com/office/drawing/2014/main" id="{5E2F9BC0-9F40-4480-8935-F044275D4A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3380976"/>
            <a:ext cx="5634299" cy="3756199"/>
          </a:xfrm>
          <a:prstGeom prst="rect">
            <a:avLst/>
          </a:prstGeom>
        </p:spPr>
      </p:pic>
      <p:pic>
        <p:nvPicPr>
          <p:cNvPr id="11" name="Picture 10">
            <a:extLst>
              <a:ext uri="{FF2B5EF4-FFF2-40B4-BE49-F238E27FC236}">
                <a16:creationId xmlns:a16="http://schemas.microsoft.com/office/drawing/2014/main" id="{2FDDE51B-7886-4F1D-99C3-5B9B07D3475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73183" y="2011144"/>
            <a:ext cx="8332883" cy="4691938"/>
          </a:xfrm>
          <a:prstGeom prst="rect">
            <a:avLst/>
          </a:prstGeom>
        </p:spPr>
      </p:pic>
    </p:spTree>
    <p:extLst>
      <p:ext uri="{BB962C8B-B14F-4D97-AF65-F5344CB8AC3E}">
        <p14:creationId xmlns:p14="http://schemas.microsoft.com/office/powerpoint/2010/main" val="317790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A34760E5-BDB0-40C6-A081-71F7EA5D3DB4}"/>
              </a:ext>
            </a:extLst>
          </p:cNvPr>
          <p:cNvCxnSpPr/>
          <p:nvPr/>
        </p:nvCxnSpPr>
        <p:spPr>
          <a:xfrm flipV="1">
            <a:off x="650240" y="365760"/>
            <a:ext cx="0" cy="5730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FA8CF72-3BC8-4FE2-BFD4-C88B8C599016}"/>
              </a:ext>
            </a:extLst>
          </p:cNvPr>
          <p:cNvCxnSpPr>
            <a:cxnSpLocks/>
          </p:cNvCxnSpPr>
          <p:nvPr/>
        </p:nvCxnSpPr>
        <p:spPr>
          <a:xfrm flipV="1">
            <a:off x="650240" y="6047232"/>
            <a:ext cx="10509504" cy="487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31B7205-0853-4E7C-BD50-EB00C4CBBB7C}"/>
              </a:ext>
            </a:extLst>
          </p:cNvPr>
          <p:cNvSpPr/>
          <p:nvPr/>
        </p:nvSpPr>
        <p:spPr>
          <a:xfrm>
            <a:off x="788416" y="4608576"/>
            <a:ext cx="2414016" cy="1332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Modern Workplace</a:t>
            </a:r>
          </a:p>
        </p:txBody>
      </p:sp>
      <p:sp>
        <p:nvSpPr>
          <p:cNvPr id="8" name="Rectangle 7">
            <a:extLst>
              <a:ext uri="{FF2B5EF4-FFF2-40B4-BE49-F238E27FC236}">
                <a16:creationId xmlns:a16="http://schemas.microsoft.com/office/drawing/2014/main" id="{742A6F6F-ADED-4CA4-B96C-642C6C72DCC9}"/>
              </a:ext>
            </a:extLst>
          </p:cNvPr>
          <p:cNvSpPr/>
          <p:nvPr/>
        </p:nvSpPr>
        <p:spPr>
          <a:xfrm>
            <a:off x="8487664" y="4608576"/>
            <a:ext cx="2414016" cy="1332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Data &amp; AI</a:t>
            </a:r>
          </a:p>
        </p:txBody>
      </p:sp>
      <p:sp>
        <p:nvSpPr>
          <p:cNvPr id="9" name="Rectangle 8">
            <a:extLst>
              <a:ext uri="{FF2B5EF4-FFF2-40B4-BE49-F238E27FC236}">
                <a16:creationId xmlns:a16="http://schemas.microsoft.com/office/drawing/2014/main" id="{1EA4F5DD-C46C-4CFD-8640-EB32E0802441}"/>
              </a:ext>
            </a:extLst>
          </p:cNvPr>
          <p:cNvSpPr/>
          <p:nvPr/>
        </p:nvSpPr>
        <p:spPr>
          <a:xfrm>
            <a:off x="5921248" y="4608576"/>
            <a:ext cx="2414016" cy="1332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Apps &amp; Infrastructure</a:t>
            </a:r>
          </a:p>
        </p:txBody>
      </p:sp>
      <p:sp>
        <p:nvSpPr>
          <p:cNvPr id="10" name="Rectangle 9">
            <a:extLst>
              <a:ext uri="{FF2B5EF4-FFF2-40B4-BE49-F238E27FC236}">
                <a16:creationId xmlns:a16="http://schemas.microsoft.com/office/drawing/2014/main" id="{405E8F32-0B49-4933-99D5-2928BD3333A8}"/>
              </a:ext>
            </a:extLst>
          </p:cNvPr>
          <p:cNvSpPr/>
          <p:nvPr/>
        </p:nvSpPr>
        <p:spPr>
          <a:xfrm>
            <a:off x="3354832" y="4608576"/>
            <a:ext cx="2414016" cy="1332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Business Apps</a:t>
            </a:r>
          </a:p>
        </p:txBody>
      </p:sp>
      <p:sp>
        <p:nvSpPr>
          <p:cNvPr id="11" name="Rectangle 10">
            <a:extLst>
              <a:ext uri="{FF2B5EF4-FFF2-40B4-BE49-F238E27FC236}">
                <a16:creationId xmlns:a16="http://schemas.microsoft.com/office/drawing/2014/main" id="{E63DB44D-DBCA-4414-B6F5-3FF1F1BB879F}"/>
              </a:ext>
            </a:extLst>
          </p:cNvPr>
          <p:cNvSpPr/>
          <p:nvPr/>
        </p:nvSpPr>
        <p:spPr>
          <a:xfrm>
            <a:off x="5921248" y="3104896"/>
            <a:ext cx="1121664" cy="1332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Infra &amp; </a:t>
            </a:r>
            <a:r>
              <a:rPr kumimoji="0" lang="en-US" sz="1800" b="0" i="0" u="none" strike="noStrike" kern="1200" cap="none" spc="0" normalizeH="0" baseline="0" noProof="0" dirty="0" err="1">
                <a:ln>
                  <a:noFill/>
                </a:ln>
                <a:solidFill>
                  <a:srgbClr val="FFFFFF"/>
                </a:solidFill>
                <a:effectLst/>
                <a:uLnTx/>
                <a:uFillTx/>
                <a:latin typeface="Segoe UI Semilight"/>
                <a:ea typeface="+mn-ea"/>
                <a:cs typeface="+mn-cs"/>
              </a:rPr>
              <a:t>Mgmt</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18" name="Straight Connector 17">
            <a:extLst>
              <a:ext uri="{FF2B5EF4-FFF2-40B4-BE49-F238E27FC236}">
                <a16:creationId xmlns:a16="http://schemas.microsoft.com/office/drawing/2014/main" id="{A39AA7CC-FA4F-4DA6-B6E8-E172F4D743BE}"/>
              </a:ext>
            </a:extLst>
          </p:cNvPr>
          <p:cNvCxnSpPr/>
          <p:nvPr/>
        </p:nvCxnSpPr>
        <p:spPr>
          <a:xfrm>
            <a:off x="711200" y="4519168"/>
            <a:ext cx="103428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693DA3-6221-43E9-93A6-4174DF3FF28C}"/>
              </a:ext>
            </a:extLst>
          </p:cNvPr>
          <p:cNvCxnSpPr/>
          <p:nvPr/>
        </p:nvCxnSpPr>
        <p:spPr>
          <a:xfrm>
            <a:off x="711200" y="3025648"/>
            <a:ext cx="103428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4BE464-9E1A-4BD6-B877-1EDB76AE36E8}"/>
              </a:ext>
            </a:extLst>
          </p:cNvPr>
          <p:cNvCxnSpPr/>
          <p:nvPr/>
        </p:nvCxnSpPr>
        <p:spPr>
          <a:xfrm>
            <a:off x="711200" y="1332992"/>
            <a:ext cx="103428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5222D6C-1CE2-483C-A1F5-AA01F3A9EF30}"/>
              </a:ext>
            </a:extLst>
          </p:cNvPr>
          <p:cNvSpPr/>
          <p:nvPr/>
        </p:nvSpPr>
        <p:spPr>
          <a:xfrm>
            <a:off x="5921248" y="268224"/>
            <a:ext cx="365760" cy="2665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light"/>
                <a:ea typeface="+mn-ea"/>
                <a:cs typeface="+mn-cs"/>
              </a:rPr>
              <a:t>IaC</a:t>
            </a:r>
            <a:r>
              <a:rPr kumimoji="0" lang="en-US" sz="1800" b="0" i="0" u="none" strike="noStrike" kern="1200" cap="none" spc="0" normalizeH="0" noProof="0" dirty="0">
                <a:ln>
                  <a:noFill/>
                </a:ln>
                <a:solidFill>
                  <a:srgbClr val="FFFFFF"/>
                </a:solidFill>
                <a:effectLst/>
                <a:uLnTx/>
                <a:uFillTx/>
                <a:latin typeface="Segoe UI Semilight"/>
                <a:ea typeface="+mn-ea"/>
                <a:cs typeface="+mn-cs"/>
              </a:rPr>
              <a:t> - Automation</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TextBox 21">
            <a:extLst>
              <a:ext uri="{FF2B5EF4-FFF2-40B4-BE49-F238E27FC236}">
                <a16:creationId xmlns:a16="http://schemas.microsoft.com/office/drawing/2014/main" id="{2400EBB8-6355-4E70-A79F-80D64F2535A3}"/>
              </a:ext>
            </a:extLst>
          </p:cNvPr>
          <p:cNvSpPr txBox="1"/>
          <p:nvPr/>
        </p:nvSpPr>
        <p:spPr>
          <a:xfrm>
            <a:off x="609600" y="4245935"/>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C2D91"/>
                </a:solidFill>
                <a:effectLst/>
                <a:uLnTx/>
                <a:uFillTx/>
                <a:latin typeface="Segoe UI Semilight"/>
                <a:ea typeface="+mn-ea"/>
                <a:cs typeface="+mn-cs"/>
              </a:rPr>
              <a:t>L200</a:t>
            </a:r>
          </a:p>
        </p:txBody>
      </p:sp>
      <p:sp>
        <p:nvSpPr>
          <p:cNvPr id="23" name="TextBox 22">
            <a:extLst>
              <a:ext uri="{FF2B5EF4-FFF2-40B4-BE49-F238E27FC236}">
                <a16:creationId xmlns:a16="http://schemas.microsoft.com/office/drawing/2014/main" id="{ACE76E19-78B4-423B-814C-64D40DDB7B81}"/>
              </a:ext>
            </a:extLst>
          </p:cNvPr>
          <p:cNvSpPr txBox="1"/>
          <p:nvPr/>
        </p:nvSpPr>
        <p:spPr>
          <a:xfrm>
            <a:off x="605535" y="2768540"/>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C2D91"/>
                </a:solidFill>
                <a:effectLst/>
                <a:uLnTx/>
                <a:uFillTx/>
                <a:latin typeface="Segoe UI Semilight"/>
                <a:ea typeface="+mn-ea"/>
                <a:cs typeface="+mn-cs"/>
              </a:rPr>
              <a:t>L300</a:t>
            </a:r>
          </a:p>
        </p:txBody>
      </p:sp>
      <p:sp>
        <p:nvSpPr>
          <p:cNvPr id="24" name="TextBox 23">
            <a:extLst>
              <a:ext uri="{FF2B5EF4-FFF2-40B4-BE49-F238E27FC236}">
                <a16:creationId xmlns:a16="http://schemas.microsoft.com/office/drawing/2014/main" id="{91B9531B-EB4E-4ED8-A290-E4A0A45388BB}"/>
              </a:ext>
            </a:extLst>
          </p:cNvPr>
          <p:cNvSpPr txBox="1"/>
          <p:nvPr/>
        </p:nvSpPr>
        <p:spPr>
          <a:xfrm>
            <a:off x="605535" y="1086589"/>
            <a:ext cx="62388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C2D91"/>
                </a:solidFill>
                <a:effectLst/>
                <a:uLnTx/>
                <a:uFillTx/>
                <a:latin typeface="Segoe UI Semilight"/>
                <a:ea typeface="+mn-ea"/>
                <a:cs typeface="+mn-cs"/>
              </a:rPr>
              <a:t>L400+</a:t>
            </a:r>
          </a:p>
        </p:txBody>
      </p:sp>
      <p:sp>
        <p:nvSpPr>
          <p:cNvPr id="25" name="TextBox 24">
            <a:extLst>
              <a:ext uri="{FF2B5EF4-FFF2-40B4-BE49-F238E27FC236}">
                <a16:creationId xmlns:a16="http://schemas.microsoft.com/office/drawing/2014/main" id="{7EDF9CD1-FEEC-4A38-AB67-3649457A08B1}"/>
              </a:ext>
            </a:extLst>
          </p:cNvPr>
          <p:cNvSpPr txBox="1"/>
          <p:nvPr/>
        </p:nvSpPr>
        <p:spPr>
          <a:xfrm>
            <a:off x="5501787" y="6096000"/>
            <a:ext cx="226626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C2D91">
                    <a:lumMod val="60000"/>
                    <a:lumOff val="40000"/>
                  </a:srgbClr>
                </a:solidFill>
                <a:effectLst/>
                <a:uLnTx/>
                <a:uFillTx/>
                <a:latin typeface="Segoe UI Semilight"/>
                <a:ea typeface="+mn-ea"/>
                <a:cs typeface="+mn-cs"/>
              </a:rPr>
              <a:t>Technology &amp; Solution Area</a:t>
            </a:r>
          </a:p>
        </p:txBody>
      </p:sp>
      <p:sp>
        <p:nvSpPr>
          <p:cNvPr id="26" name="TextBox 25">
            <a:extLst>
              <a:ext uri="{FF2B5EF4-FFF2-40B4-BE49-F238E27FC236}">
                <a16:creationId xmlns:a16="http://schemas.microsoft.com/office/drawing/2014/main" id="{ED9CDAC9-38B2-42BC-A8E4-864522C6B28D}"/>
              </a:ext>
            </a:extLst>
          </p:cNvPr>
          <p:cNvSpPr txBox="1"/>
          <p:nvPr/>
        </p:nvSpPr>
        <p:spPr>
          <a:xfrm>
            <a:off x="250130" y="2184053"/>
            <a:ext cx="400110" cy="1234249"/>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C2D91">
                    <a:lumMod val="60000"/>
                    <a:lumOff val="40000"/>
                  </a:srgbClr>
                </a:solidFill>
                <a:effectLst/>
                <a:uLnTx/>
                <a:uFillTx/>
                <a:latin typeface="Segoe UI Semilight"/>
                <a:ea typeface="+mn-ea"/>
                <a:cs typeface="+mn-cs"/>
              </a:rPr>
              <a:t>Capability Level</a:t>
            </a:r>
          </a:p>
        </p:txBody>
      </p:sp>
      <p:pic>
        <p:nvPicPr>
          <p:cNvPr id="27" name="Picture 2" descr="The Inverted T">
            <a:extLst>
              <a:ext uri="{FF2B5EF4-FFF2-40B4-BE49-F238E27FC236}">
                <a16:creationId xmlns:a16="http://schemas.microsoft.com/office/drawing/2014/main" id="{C7B6A96A-E93D-4FE2-A820-EE8476484B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000" b="99333" l="10000" r="95238">
                        <a14:foregroundMark x1="33571" y1="91333" x2="33571" y2="91333"/>
                        <a14:foregroundMark x1="50952" y1="8000" x2="50952" y2="8000"/>
                        <a14:foregroundMark x1="91190" y1="47167" x2="91190" y2="47167"/>
                        <a14:foregroundMark x1="96190" y1="58333" x2="96190" y2="58333"/>
                        <a14:foregroundMark x1="73095" y1="92333" x2="73095" y2="92333"/>
                        <a14:foregroundMark x1="65952" y1="93333" x2="65952" y2="93333"/>
                        <a14:foregroundMark x1="49762" y1="92000" x2="49762" y2="92000"/>
                        <a14:foregroundMark x1="41905" y1="89000" x2="41905" y2="89000"/>
                        <a14:foregroundMark x1="33810" y1="89000" x2="33810" y2="89000"/>
                        <a14:foregroundMark x1="29048" y1="88000" x2="39762" y2="94167"/>
                        <a14:foregroundMark x1="39762" y1="94167" x2="49524" y2="92500"/>
                        <a14:foregroundMark x1="75952" y1="98500" x2="26905" y2="99000"/>
                        <a14:foregroundMark x1="26905" y1="99000" x2="25238" y2="99333"/>
                      </a14:backgroundRemoval>
                    </a14:imgEffect>
                  </a14:imgLayer>
                </a14:imgProps>
              </a:ext>
              <a:ext uri="{28A0092B-C50C-407E-A947-70E740481C1C}">
                <a14:useLocalDpi xmlns:a14="http://schemas.microsoft.com/office/drawing/2010/main"/>
              </a:ext>
            </a:extLst>
          </a:blip>
          <a:srcRect/>
          <a:stretch>
            <a:fillRect/>
          </a:stretch>
        </p:blipFill>
        <p:spPr bwMode="auto">
          <a:xfrm flipV="1">
            <a:off x="6606730" y="-16709"/>
            <a:ext cx="4805566" cy="686509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41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par>
                          <p:cTn id="49" fill="hold">
                            <p:stCondLst>
                              <p:cond delay="500"/>
                            </p:stCondLst>
                            <p:childTnLst>
                              <p:par>
                                <p:cTn id="50" presetID="22" presetClass="entr" presetSubtype="4"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par>
                          <p:cTn id="53" fill="hold">
                            <p:stCondLst>
                              <p:cond delay="1000"/>
                            </p:stCondLst>
                            <p:childTnLst>
                              <p:par>
                                <p:cTn id="54" presetID="22" presetClass="entr" presetSubtype="4"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down)">
                                      <p:cBhvr>
                                        <p:cTn id="56" dur="500"/>
                                        <p:tgtEl>
                                          <p:spTgt spid="9"/>
                                        </p:tgtEl>
                                      </p:cBhvr>
                                    </p:animEffect>
                                  </p:childTnLst>
                                </p:cTn>
                              </p:par>
                            </p:childTnLst>
                          </p:cTn>
                        </p:par>
                        <p:par>
                          <p:cTn id="57" fill="hold">
                            <p:stCondLst>
                              <p:cond delay="1500"/>
                            </p:stCondLst>
                            <p:childTnLst>
                              <p:par>
                                <p:cTn id="58" presetID="22" presetClass="entr" presetSubtype="4"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1000"/>
                                        <p:tgtEl>
                                          <p:spTgt spid="11"/>
                                        </p:tgtEl>
                                      </p:cBhvr>
                                    </p:animEffect>
                                    <p:anim calcmode="lin" valueType="num">
                                      <p:cBhvr>
                                        <p:cTn id="66" dur="1000" fill="hold"/>
                                        <p:tgtEl>
                                          <p:spTgt spid="11"/>
                                        </p:tgtEl>
                                        <p:attrNameLst>
                                          <p:attrName>ppt_x</p:attrName>
                                        </p:attrNameLst>
                                      </p:cBhvr>
                                      <p:tavLst>
                                        <p:tav tm="0">
                                          <p:val>
                                            <p:strVal val="#ppt_x"/>
                                          </p:val>
                                        </p:tav>
                                        <p:tav tm="100000">
                                          <p:val>
                                            <p:strVal val="#ppt_x"/>
                                          </p:val>
                                        </p:tav>
                                      </p:tavLst>
                                    </p:anim>
                                    <p:anim calcmode="lin" valueType="num">
                                      <p:cBhvr>
                                        <p:cTn id="6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up)">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5" grpId="0" animBg="1"/>
      <p:bldP spid="22" grpId="0"/>
      <p:bldP spid="23" grpId="0"/>
      <p:bldP spid="24" grpId="0"/>
      <p:bldP spid="25" grpId="0"/>
      <p:bldP spid="2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1912" y="0"/>
            <a:ext cx="10515600" cy="1325563"/>
          </a:xfrm>
        </p:spPr>
        <p:txBody>
          <a:bodyPr>
            <a:normAutofit/>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got your hands dirty</a:t>
            </a:r>
          </a:p>
        </p:txBody>
      </p:sp>
    </p:spTree>
    <p:extLst>
      <p:ext uri="{BB962C8B-B14F-4D97-AF65-F5344CB8AC3E}">
        <p14:creationId xmlns:p14="http://schemas.microsoft.com/office/powerpoint/2010/main" val="3452718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are varied</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110139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B25D6-C13A-49EF-BB4E-69EC83D91A10}"/>
              </a:ext>
            </a:extLst>
          </p:cNvPr>
          <p:cNvSpPr>
            <a:spLocks noGrp="1"/>
          </p:cNvSpPr>
          <p:nvPr>
            <p:ph type="title"/>
          </p:nvPr>
        </p:nvSpPr>
        <p:spPr>
          <a:xfrm>
            <a:off x="235670" y="365125"/>
            <a:ext cx="11670384" cy="1325563"/>
          </a:xfrm>
        </p:spPr>
        <p:txBody>
          <a:bodyPr>
            <a:normAutofit/>
          </a:bodyPr>
          <a:lstStyle/>
          <a:p>
            <a:r>
              <a:rPr lang="en-US" sz="4800" dirty="0">
                <a:solidFill>
                  <a:srgbClr val="002060"/>
                </a:solidFill>
                <a:latin typeface="JACKPORT COLLEGE NCV" panose="02000506020000020004" pitchFamily="2" charset="0"/>
                <a:cs typeface="Segoe UI Light" panose="020B0502040204020203" pitchFamily="34" charset="0"/>
              </a:rPr>
              <a:t>This EVENT is all about </a:t>
            </a:r>
            <a:r>
              <a:rPr lang="en-US" sz="4800" u="sng" dirty="0">
                <a:solidFill>
                  <a:srgbClr val="C00000"/>
                </a:solidFill>
                <a:latin typeface="JACKPORT COLLEGE NCV" panose="02000506020000020004" pitchFamily="2" charset="0"/>
                <a:cs typeface="Segoe UI Light" panose="020B0502040204020203" pitchFamily="34" charset="0"/>
              </a:rPr>
              <a:t>us</a:t>
            </a:r>
            <a:r>
              <a:rPr lang="en-US" sz="4800" dirty="0">
                <a:solidFill>
                  <a:srgbClr val="002060"/>
                </a:solidFill>
                <a:latin typeface="JACKPORT COLLEGE NCV" panose="02000506020000020004" pitchFamily="2" charset="0"/>
                <a:cs typeface="Segoe UI Light" panose="020B0502040204020203" pitchFamily="34" charset="0"/>
              </a:rPr>
              <a:t>!</a:t>
            </a:r>
          </a:p>
        </p:txBody>
      </p:sp>
      <p:sp>
        <p:nvSpPr>
          <p:cNvPr id="3" name="Content Placeholder 2">
            <a:extLst>
              <a:ext uri="{FF2B5EF4-FFF2-40B4-BE49-F238E27FC236}">
                <a16:creationId xmlns:a16="http://schemas.microsoft.com/office/drawing/2014/main" id="{0E234EC7-99B1-4229-9AD1-BB7F3B090AC5}"/>
              </a:ext>
            </a:extLst>
          </p:cNvPr>
          <p:cNvSpPr>
            <a:spLocks noGrp="1"/>
          </p:cNvSpPr>
          <p:nvPr>
            <p:ph idx="1"/>
          </p:nvPr>
        </p:nvSpPr>
        <p:spPr>
          <a:xfrm>
            <a:off x="470554" y="1806771"/>
            <a:ext cx="7985289" cy="4351338"/>
          </a:xfrm>
        </p:spPr>
        <p:txBody>
          <a:bodyPr>
            <a:normAutofit/>
          </a:bodyPr>
          <a:lstStyle/>
          <a:p>
            <a:r>
              <a:rPr lang="en-US" dirty="0">
                <a:latin typeface="Segoe UI Light" panose="020B0502040204020203" pitchFamily="34" charset="0"/>
                <a:cs typeface="Segoe UI Light" panose="020B0502040204020203" pitchFamily="34" charset="0"/>
              </a:rPr>
              <a:t>Focus and Be Present</a:t>
            </a:r>
          </a:p>
          <a:p>
            <a:r>
              <a:rPr lang="en-US" dirty="0">
                <a:latin typeface="Segoe UI Light" panose="020B0502040204020203" pitchFamily="34" charset="0"/>
                <a:cs typeface="Segoe UI Light" panose="020B0502040204020203" pitchFamily="34" charset="0"/>
              </a:rPr>
              <a:t>If it’s not on fire, put email &amp; phones aside!</a:t>
            </a:r>
          </a:p>
          <a:p>
            <a:r>
              <a:rPr lang="en-US" dirty="0">
                <a:latin typeface="Segoe UI Light" panose="020B0502040204020203" pitchFamily="34" charset="0"/>
                <a:cs typeface="Segoe UI Light" panose="020B0502040204020203" pitchFamily="34" charset="0"/>
              </a:rPr>
              <a:t>This is about growing OUR technical skills together</a:t>
            </a:r>
          </a:p>
          <a:p>
            <a:r>
              <a:rPr lang="en-US" dirty="0">
                <a:latin typeface="Segoe UI Light" panose="020B0502040204020203" pitchFamily="34" charset="0"/>
                <a:cs typeface="Segoe UI Light" panose="020B0502040204020203" pitchFamily="34" charset="0"/>
              </a:rPr>
              <a:t>This is about working with new teammates</a:t>
            </a:r>
          </a:p>
          <a:p>
            <a:r>
              <a:rPr lang="en-US" dirty="0">
                <a:latin typeface="Segoe UI Light" panose="020B0502040204020203" pitchFamily="34" charset="0"/>
                <a:cs typeface="Segoe UI Light" panose="020B0502040204020203" pitchFamily="34" charset="0"/>
              </a:rPr>
              <a:t>Make friends.  Learn who knows what.</a:t>
            </a:r>
          </a:p>
          <a:p>
            <a:r>
              <a:rPr lang="en-US" dirty="0">
                <a:latin typeface="Segoe UI Light" panose="020B0502040204020203" pitchFamily="34" charset="0"/>
                <a:cs typeface="Segoe UI Light" panose="020B0502040204020203" pitchFamily="34" charset="0"/>
              </a:rPr>
              <a:t>Work on your circles:  Help others!  Learn from others!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4F8D5F5B-7145-4365-B203-47FBAE80D2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36704" y="1568117"/>
            <a:ext cx="3225589" cy="3225589"/>
          </a:xfrm>
          <a:prstGeom prst="rect">
            <a:avLst/>
          </a:prstGeom>
        </p:spPr>
      </p:pic>
      <p:pic>
        <p:nvPicPr>
          <p:cNvPr id="5" name="Picture 4">
            <a:extLst>
              <a:ext uri="{FF2B5EF4-FFF2-40B4-BE49-F238E27FC236}">
                <a16:creationId xmlns:a16="http://schemas.microsoft.com/office/drawing/2014/main" id="{7007A7F2-9726-4CFB-81C9-7F48C50C828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36704" y="4673392"/>
            <a:ext cx="3225589" cy="2045023"/>
          </a:xfrm>
          <a:prstGeom prst="rect">
            <a:avLst/>
          </a:prstGeom>
        </p:spPr>
      </p:pic>
    </p:spTree>
    <p:extLst>
      <p:ext uri="{BB962C8B-B14F-4D97-AF65-F5344CB8AC3E}">
        <p14:creationId xmlns:p14="http://schemas.microsoft.com/office/powerpoint/2010/main" val="221749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B0AC3D-16B1-43FA-A495-5853A4B7BC97}"/>
              </a:ext>
            </a:extLst>
          </p:cNvPr>
          <p:cNvSpPr txBox="1"/>
          <p:nvPr/>
        </p:nvSpPr>
        <p:spPr>
          <a:xfrm>
            <a:off x="704087" y="317386"/>
            <a:ext cx="10783826"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002060"/>
                </a:solidFill>
                <a:effectLst/>
                <a:uLnTx/>
                <a:uFillTx/>
                <a:latin typeface="JACKPORT COLLEGE NCV" panose="02000506020000020004" pitchFamily="2" charset="0"/>
                <a:ea typeface="+mn-ea"/>
                <a:cs typeface="+mn-cs"/>
              </a:rPr>
              <a:t>P20 Virtual Hackathon #3!</a:t>
            </a:r>
          </a:p>
        </p:txBody>
      </p:sp>
      <p:sp>
        <p:nvSpPr>
          <p:cNvPr id="7" name="TextBox 6">
            <a:extLst>
              <a:ext uri="{FF2B5EF4-FFF2-40B4-BE49-F238E27FC236}">
                <a16:creationId xmlns:a16="http://schemas.microsoft.com/office/drawing/2014/main" id="{BAFCAE5A-9CD9-4174-B276-7602652603E4}"/>
              </a:ext>
            </a:extLst>
          </p:cNvPr>
          <p:cNvSpPr txBox="1"/>
          <p:nvPr/>
        </p:nvSpPr>
        <p:spPr>
          <a:xfrm>
            <a:off x="522514" y="290578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Ali Hussain</a:t>
            </a:r>
          </a:p>
        </p:txBody>
      </p:sp>
      <p:sp>
        <p:nvSpPr>
          <p:cNvPr id="8" name="TextBox 7">
            <a:extLst>
              <a:ext uri="{FF2B5EF4-FFF2-40B4-BE49-F238E27FC236}">
                <a16:creationId xmlns:a16="http://schemas.microsoft.com/office/drawing/2014/main" id="{70BC1254-1437-412B-A0C4-F2AEC941EDA1}"/>
              </a:ext>
            </a:extLst>
          </p:cNvPr>
          <p:cNvSpPr txBox="1"/>
          <p:nvPr/>
        </p:nvSpPr>
        <p:spPr>
          <a:xfrm>
            <a:off x="870857" y="342900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t>
            </a:r>
            <a:r>
              <a:rPr kumimoji="0" lang="en-US" sz="2400" b="0" i="0" u="none" strike="noStrike" kern="1200" cap="none" spc="0" normalizeH="0" baseline="0" noProof="0" dirty="0" err="1">
                <a:ln>
                  <a:noFill/>
                </a:ln>
                <a:solidFill>
                  <a:srgbClr val="FFFF00"/>
                </a:solidFill>
                <a:effectLst/>
                <a:uLnTx/>
                <a:uFillTx/>
                <a:latin typeface="Calibri" panose="020F0502020204030204"/>
                <a:ea typeface="+mn-ea"/>
                <a:cs typeface="+mn-cs"/>
              </a:rPr>
              <a:t>IaC</a:t>
            </a:r>
            <a:endPar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6FD6F58-EA11-412F-A4EF-045FDD6C8A48}"/>
              </a:ext>
            </a:extLst>
          </p:cNvPr>
          <p:cNvSpPr txBox="1"/>
          <p:nvPr/>
        </p:nvSpPr>
        <p:spPr>
          <a:xfrm>
            <a:off x="2927672" y="1364813"/>
            <a:ext cx="66273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Infrastructure as Code</a:t>
            </a:r>
          </a:p>
        </p:txBody>
      </p:sp>
      <p:sp>
        <p:nvSpPr>
          <p:cNvPr id="11" name="TextBox 10">
            <a:extLst>
              <a:ext uri="{FF2B5EF4-FFF2-40B4-BE49-F238E27FC236}">
                <a16:creationId xmlns:a16="http://schemas.microsoft.com/office/drawing/2014/main" id="{730D2516-AE11-40C5-8311-507F9FCBAB3B}"/>
              </a:ext>
            </a:extLst>
          </p:cNvPr>
          <p:cNvSpPr txBox="1"/>
          <p:nvPr/>
        </p:nvSpPr>
        <p:spPr>
          <a:xfrm>
            <a:off x="547209" y="395222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Albert Wolchesky</a:t>
            </a:r>
          </a:p>
        </p:txBody>
      </p:sp>
      <p:sp>
        <p:nvSpPr>
          <p:cNvPr id="13" name="TextBox 12">
            <a:extLst>
              <a:ext uri="{FF2B5EF4-FFF2-40B4-BE49-F238E27FC236}">
                <a16:creationId xmlns:a16="http://schemas.microsoft.com/office/drawing/2014/main" id="{533E6C56-6457-40E0-9DF4-742824DD22A6}"/>
              </a:ext>
            </a:extLst>
          </p:cNvPr>
          <p:cNvSpPr txBox="1"/>
          <p:nvPr/>
        </p:nvSpPr>
        <p:spPr>
          <a:xfrm>
            <a:off x="895552" y="447544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Linux OS</a:t>
            </a:r>
          </a:p>
        </p:txBody>
      </p:sp>
      <p:sp>
        <p:nvSpPr>
          <p:cNvPr id="21" name="TextBox 20">
            <a:extLst>
              <a:ext uri="{FF2B5EF4-FFF2-40B4-BE49-F238E27FC236}">
                <a16:creationId xmlns:a16="http://schemas.microsoft.com/office/drawing/2014/main" id="{D6D478F9-A0BA-46F8-839C-FD5A30327CB6}"/>
              </a:ext>
            </a:extLst>
          </p:cNvPr>
          <p:cNvSpPr txBox="1"/>
          <p:nvPr/>
        </p:nvSpPr>
        <p:spPr>
          <a:xfrm>
            <a:off x="7481099" y="293153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22" name="TextBox 21">
            <a:extLst>
              <a:ext uri="{FF2B5EF4-FFF2-40B4-BE49-F238E27FC236}">
                <a16:creationId xmlns:a16="http://schemas.microsoft.com/office/drawing/2014/main" id="{7F6FB13C-7E4B-4F65-B2AF-B2980F7F4330}"/>
              </a:ext>
            </a:extLst>
          </p:cNvPr>
          <p:cNvSpPr txBox="1"/>
          <p:nvPr/>
        </p:nvSpPr>
        <p:spPr>
          <a:xfrm>
            <a:off x="7829442" y="3454753"/>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Cat Herder</a:t>
            </a:r>
          </a:p>
        </p:txBody>
      </p:sp>
      <p:sp>
        <p:nvSpPr>
          <p:cNvPr id="23" name="TextBox 22">
            <a:extLst>
              <a:ext uri="{FF2B5EF4-FFF2-40B4-BE49-F238E27FC236}">
                <a16:creationId xmlns:a16="http://schemas.microsoft.com/office/drawing/2014/main" id="{9B60B9C9-BFD5-4EA5-AF5B-9F841D537621}"/>
              </a:ext>
            </a:extLst>
          </p:cNvPr>
          <p:cNvSpPr txBox="1"/>
          <p:nvPr/>
        </p:nvSpPr>
        <p:spPr>
          <a:xfrm>
            <a:off x="3490451" y="2292552"/>
            <a:ext cx="4945626" cy="2800767"/>
          </a:xfrm>
          <a:prstGeom prst="rect">
            <a:avLst/>
          </a:prstGeom>
          <a:noFill/>
        </p:spPr>
        <p:txBody>
          <a:bodyPr wrap="square" rtlCol="0">
            <a:spAutoFit/>
          </a:bodyPr>
          <a:lstStyle/>
          <a:p>
            <a:pPr algn="ctr"/>
            <a:r>
              <a:rPr lang="en-US" sz="8800" b="1" dirty="0">
                <a:solidFill>
                  <a:srgbClr val="00B050"/>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29750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1DB28-03FB-4AF7-91A0-1F3F0AFEF3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38AF98-0778-4D54-9562-93A1E9C282B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6AA2BF-3531-46ED-8863-895329E9FC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42F6711-98D7-4999-A6F8-3EE9167E49D0}"/>
              </a:ext>
            </a:extLst>
          </p:cNvPr>
          <p:cNvSpPr txBox="1">
            <a:spLocks/>
          </p:cNvSpPr>
          <p:nvPr/>
        </p:nvSpPr>
        <p:spPr>
          <a:xfrm>
            <a:off x="721659" y="2301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002060"/>
                </a:solidFill>
                <a:latin typeface="JACKPORT COLLEGE NCV" panose="02000506020000020004" pitchFamily="2" charset="0"/>
              </a:rPr>
              <a:t>Thank you!!!</a:t>
            </a:r>
          </a:p>
        </p:txBody>
      </p:sp>
    </p:spTree>
    <p:extLst>
      <p:ext uri="{BB962C8B-B14F-4D97-AF65-F5344CB8AC3E}">
        <p14:creationId xmlns:p14="http://schemas.microsoft.com/office/powerpoint/2010/main" val="13461653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29B7-5FEE-4DB0-A432-E1B775F5ECC7}"/>
              </a:ext>
            </a:extLst>
          </p:cNvPr>
          <p:cNvSpPr>
            <a:spLocks noGrp="1"/>
          </p:cNvSpPr>
          <p:nvPr>
            <p:ph type="title"/>
          </p:nvPr>
        </p:nvSpPr>
        <p:spPr/>
        <p:txBody>
          <a:bodyPr>
            <a:normAutofit/>
          </a:bodyPr>
          <a:lstStyle/>
          <a:p>
            <a:r>
              <a:rPr lang="en-US" sz="6000" dirty="0">
                <a:solidFill>
                  <a:srgbClr val="002060"/>
                </a:solidFill>
                <a:latin typeface="JACKPORT COLLEGE NCV" panose="02000506020000020004" pitchFamily="2" charset="0"/>
              </a:rPr>
              <a:t>Next P20 Events</a:t>
            </a:r>
          </a:p>
        </p:txBody>
      </p:sp>
      <p:sp>
        <p:nvSpPr>
          <p:cNvPr id="3" name="Content Placeholder 2">
            <a:extLst>
              <a:ext uri="{FF2B5EF4-FFF2-40B4-BE49-F238E27FC236}">
                <a16:creationId xmlns:a16="http://schemas.microsoft.com/office/drawing/2014/main" id="{AAA6A560-81D5-4B64-89D9-EBBE2F0187F9}"/>
              </a:ext>
            </a:extLst>
          </p:cNvPr>
          <p:cNvSpPr>
            <a:spLocks noGrp="1"/>
          </p:cNvSpPr>
          <p:nvPr>
            <p:ph idx="1"/>
          </p:nvPr>
        </p:nvSpPr>
        <p:spPr>
          <a:xfrm>
            <a:off x="402265" y="1690688"/>
            <a:ext cx="10515600" cy="4351338"/>
          </a:xfrm>
        </p:spPr>
        <p:txBody>
          <a:bodyPr>
            <a:normAutofit/>
          </a:bodyPr>
          <a:lstStyle/>
          <a:p>
            <a:r>
              <a:rPr lang="en-US" sz="3600" strike="sngStrike" dirty="0"/>
              <a:t>Azure IaaS Automation – Virtual - March 20th-22nd</a:t>
            </a:r>
          </a:p>
          <a:p>
            <a:r>
              <a:rPr lang="en-US" sz="3600" dirty="0"/>
              <a:t>Data &amp; AI – Austin, Tx - April 17-19</a:t>
            </a:r>
            <a:r>
              <a:rPr lang="en-US" sz="3600" baseline="30000" dirty="0"/>
              <a:t>th</a:t>
            </a:r>
            <a:endParaRPr lang="en-US" sz="3600" dirty="0"/>
          </a:p>
          <a:p>
            <a:r>
              <a:rPr lang="en-US" sz="3600" dirty="0"/>
              <a:t>Modern Workplace – Austin, Tx – April 17-19th</a:t>
            </a:r>
          </a:p>
          <a:p>
            <a:r>
              <a:rPr lang="en-US" sz="3600" dirty="0"/>
              <a:t>Blockchain – Virtual – Dates TBD</a:t>
            </a:r>
          </a:p>
          <a:p>
            <a:r>
              <a:rPr lang="en-US" sz="3600" dirty="0"/>
              <a:t>Serverless + Bots – Virtual – Dates TBD</a:t>
            </a:r>
          </a:p>
          <a:p>
            <a:r>
              <a:rPr lang="en-US" sz="3600" dirty="0"/>
              <a:t>Business Apps – Virtual –Dates TBD</a:t>
            </a:r>
          </a:p>
        </p:txBody>
      </p:sp>
    </p:spTree>
    <p:extLst>
      <p:ext uri="{BB962C8B-B14F-4D97-AF65-F5344CB8AC3E}">
        <p14:creationId xmlns:p14="http://schemas.microsoft.com/office/powerpoint/2010/main" val="11647575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CF6A-7AD1-440D-835A-F4475C482D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2930A-A419-4497-943F-84606399334E}"/>
              </a:ext>
            </a:extLst>
          </p:cNvPr>
          <p:cNvSpPr>
            <a:spLocks noGrp="1"/>
          </p:cNvSpPr>
          <p:nvPr>
            <p:ph idx="1"/>
          </p:nvPr>
        </p:nvSpPr>
        <p:spPr/>
        <p:txBody>
          <a:bodyPr/>
          <a:lstStyle/>
          <a:p>
            <a:endParaRPr lang="en-US"/>
          </a:p>
        </p:txBody>
      </p:sp>
      <p:pic>
        <p:nvPicPr>
          <p:cNvPr id="2050" name="Picture 2" descr="See the source image">
            <a:extLst>
              <a:ext uri="{FF2B5EF4-FFF2-40B4-BE49-F238E27FC236}">
                <a16:creationId xmlns:a16="http://schemas.microsoft.com/office/drawing/2014/main" id="{57A3B4AB-15F1-43EF-A982-871A99CAD82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06375"/>
            <a:ext cx="12192000" cy="644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860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3.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1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5.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00B0F0"/>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91440" tIns="46637" rIns="91440" bIns="46637" numCol="1" rtlCol="0" anchor="ctr" anchorCtr="0" compatLnSpc="1">
        <a:prstTxWarp prst="textNoShape">
          <a:avLst/>
        </a:prstTxWarp>
      </a:bodyPr>
      <a:lstStyle>
        <a:defPPr algn="ctr" defTabSz="932472" fontAlgn="base">
          <a:spcBef>
            <a:spcPct val="0"/>
          </a:spcBef>
          <a:spcAft>
            <a:spcPct val="0"/>
          </a:spcAft>
          <a:defRPr sz="20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lumMod val="6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2017_Breakout_Template" id="{CB3F4FF1-477D-4741-B062-6AC788BB7F24}" vid="{F4C10737-93E5-48C6-8456-DDBD60BD8294}"/>
    </a:ext>
  </a:extLst>
</a:theme>
</file>

<file path=ppt/theme/theme3.xml><?xml version="1.0" encoding="utf-8"?>
<a:theme xmlns:a="http://schemas.openxmlformats.org/drawingml/2006/main" name="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4.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5.xml><?xml version="1.0" encoding="utf-8"?>
<a:theme xmlns:a="http://schemas.openxmlformats.org/drawingml/2006/main" name="9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D764401-85F2-44EB-A297-FBE2E4523465}" vid="{69086699-E8BC-4959-BCAB-59E2918A8D5C}"/>
    </a:ext>
  </a:extLst>
</a:theme>
</file>

<file path=ppt/theme/theme6.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Azure_Tour_Template.potx" id="{1F2C2334-7533-4D58-82A1-3A97276FF79F}" vid="{25A698CE-D8E8-4555-90DA-17AB3932CBC0}"/>
    </a:ext>
  </a:extLst>
</a:theme>
</file>

<file path=ppt/theme/theme7.xml><?xml version="1.0" encoding="utf-8"?>
<a:theme xmlns:a="http://schemas.openxmlformats.org/drawingml/2006/main" name="4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35144C8-362F-4771-9588-409DB9AEB8CE}" vid="{7F44F1D1-429D-4FB1-8A25-C37AA5BEE4B5}"/>
    </a:ext>
  </a:extLst>
</a:theme>
</file>

<file path=ppt/theme/theme8.xml><?xml version="1.0" encoding="utf-8"?>
<a:theme xmlns:a="http://schemas.openxmlformats.org/drawingml/2006/main" name="OSS Theme W/ Bar">
  <a:themeElements>
    <a:clrScheme name="OSS Template">
      <a:dk1>
        <a:srgbClr val="000000"/>
      </a:dk1>
      <a:lt1>
        <a:sysClr val="window" lastClr="FFFFFF"/>
      </a:lt1>
      <a:dk2>
        <a:srgbClr val="505050"/>
      </a:dk2>
      <a:lt2>
        <a:srgbClr val="D2D2D2"/>
      </a:lt2>
      <a:accent1>
        <a:srgbClr val="0072C6"/>
      </a:accent1>
      <a:accent2>
        <a:srgbClr val="EB3C00"/>
      </a:accent2>
      <a:accent3>
        <a:srgbClr val="FCD116"/>
      </a:accent3>
      <a:accent4>
        <a:srgbClr val="009E49"/>
      </a:accent4>
      <a:accent5>
        <a:srgbClr val="9B4F96"/>
      </a:accent5>
      <a:accent6>
        <a:srgbClr val="969696"/>
      </a:accent6>
      <a:hlink>
        <a:srgbClr val="0563C1"/>
      </a:hlink>
      <a:folHlink>
        <a:srgbClr val="EB3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F70749F7F8944184541528EF04CF82" ma:contentTypeVersion="2" ma:contentTypeDescription="Create a new document." ma:contentTypeScope="" ma:versionID="ae5595f63a6483b93e6ab373e3b5d306">
  <xsd:schema xmlns:xsd="http://www.w3.org/2001/XMLSchema" xmlns:xs="http://www.w3.org/2001/XMLSchema" xmlns:p="http://schemas.microsoft.com/office/2006/metadata/properties" xmlns:ns2="0bf154e2-4092-4d12-9300-773509c047f5" targetNamespace="http://schemas.microsoft.com/office/2006/metadata/properties" ma:root="true" ma:fieldsID="155278cd304267fd9df4f014eda49b9f" ns2:_="">
    <xsd:import namespace="0bf154e2-4092-4d12-9300-773509c047f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f154e2-4092-4d12-9300-773509c047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93395C-7BC2-4349-A239-A105FC2A9B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f154e2-4092-4d12-9300-773509c047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9F38C3-2FA2-4E59-91CF-A075E2B03E6D}">
  <ds:schemaRefs>
    <ds:schemaRef ds:uri="http://schemas.microsoft.com/sharepoint/v3/contenttype/forms"/>
  </ds:schemaRefs>
</ds:datastoreItem>
</file>

<file path=customXml/itemProps3.xml><?xml version="1.0" encoding="utf-8"?>
<ds:datastoreItem xmlns:ds="http://schemas.openxmlformats.org/officeDocument/2006/customXml" ds:itemID="{133385DF-5EC3-4B23-8D19-984BC573BC64}">
  <ds:schemaRefs>
    <ds:schemaRef ds:uri="0bf154e2-4092-4d12-9300-773509c047f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13471</TotalTime>
  <Words>6442</Words>
  <Application>Microsoft Office PowerPoint</Application>
  <PresentationFormat>Widescreen</PresentationFormat>
  <Paragraphs>897</Paragraphs>
  <Slides>93</Slides>
  <Notes>93</Notes>
  <HiddenSlides>2</HiddenSlides>
  <MMClips>0</MMClips>
  <ScaleCrop>false</ScaleCrop>
  <HeadingPairs>
    <vt:vector size="6" baseType="variant">
      <vt:variant>
        <vt:lpstr>Fonts Used</vt:lpstr>
      </vt:variant>
      <vt:variant>
        <vt:i4>18</vt:i4>
      </vt:variant>
      <vt:variant>
        <vt:lpstr>Theme</vt:lpstr>
      </vt:variant>
      <vt:variant>
        <vt:i4>16</vt:i4>
      </vt:variant>
      <vt:variant>
        <vt:lpstr>Slide Titles</vt:lpstr>
      </vt:variant>
      <vt:variant>
        <vt:i4>93</vt:i4>
      </vt:variant>
    </vt:vector>
  </HeadingPairs>
  <TitlesOfParts>
    <vt:vector size="127" baseType="lpstr">
      <vt:lpstr>ＭＳ Ｐゴシック</vt:lpstr>
      <vt:lpstr>Arial</vt:lpstr>
      <vt:lpstr>Brush Script MT</vt:lpstr>
      <vt:lpstr>Calibri</vt:lpstr>
      <vt:lpstr>Calibri Light</vt:lpstr>
      <vt:lpstr>Consolas</vt:lpstr>
      <vt:lpstr>Courier New</vt:lpstr>
      <vt:lpstr>Gill Sans MT</vt:lpstr>
      <vt:lpstr>JACKPORT COLLEGE NCV</vt:lpstr>
      <vt:lpstr>Lucida Console</vt:lpstr>
      <vt:lpstr>Lucida Grande</vt:lpstr>
      <vt:lpstr>Segoe UI</vt:lpstr>
      <vt:lpstr>Segoe UI Black</vt:lpstr>
      <vt:lpstr>Segoe UI Light</vt:lpstr>
      <vt:lpstr>Segoe UI Semibold</vt:lpstr>
      <vt:lpstr>Segoe UI Semilight</vt:lpstr>
      <vt:lpstr>Segoe UI Symbol</vt:lpstr>
      <vt:lpstr>Wingdings</vt:lpstr>
      <vt:lpstr>Office Theme</vt:lpstr>
      <vt:lpstr>1_3-50088_Microsoft_Inspire_Template</vt:lpstr>
      <vt:lpstr>Openess 16-9_June-2014</vt:lpstr>
      <vt:lpstr>STB Product Families 2013</vt:lpstr>
      <vt:lpstr>9_5-30664_S4_Q1_FY16_Light_Template</vt:lpstr>
      <vt:lpstr>Azure_Tour_2015_TEMPLATE</vt:lpstr>
      <vt:lpstr>4_5-30664_S4_Q1_FY16_Light_Template</vt:lpstr>
      <vt:lpstr>OSS Theme W/ Bar</vt:lpstr>
      <vt:lpstr>3_5-50002_Ignite_Breakout_Template</vt:lpstr>
      <vt:lpstr>1_Office Theme</vt:lpstr>
      <vt:lpstr>2_5-30660_TR21_BO_CT_Template</vt:lpstr>
      <vt:lpstr>Parcel</vt:lpstr>
      <vt:lpstr>6_7-30269_Server &amp; Tools Business_16x9</vt:lpstr>
      <vt:lpstr>1_C+E Readiness Template</vt:lpstr>
      <vt:lpstr>Azure Medium</vt:lpstr>
      <vt:lpstr>5-30660_TR21_BO_CT_Template</vt:lpstr>
      <vt:lpstr>P20 Virtual Hackathon #3</vt:lpstr>
      <vt:lpstr>Kick Off Agenda</vt:lpstr>
      <vt:lpstr>PowerPoint Presentation</vt:lpstr>
      <vt:lpstr>Our Strategy</vt:lpstr>
      <vt:lpstr>PowerPoint Presentation</vt:lpstr>
      <vt:lpstr>You will get your hands dirty</vt:lpstr>
      <vt:lpstr>PowerPoint Presentation</vt:lpstr>
      <vt:lpstr>PowerPoint Presentation</vt:lpstr>
      <vt:lpstr>This EVENT is all about us!</vt:lpstr>
      <vt:lpstr>Logistics</vt:lpstr>
      <vt:lpstr>Logistics Food</vt:lpstr>
      <vt:lpstr>How This will Work…</vt:lpstr>
      <vt:lpstr>Using MS Teams</vt:lpstr>
      <vt:lpstr>Agenda (all 3 days)</vt:lpstr>
      <vt:lpstr>IRL Hackathon Schedule</vt:lpstr>
      <vt:lpstr>Dodgeball!!!</vt:lpstr>
      <vt:lpstr>What’s next?</vt:lpstr>
      <vt:lpstr>Squad Formation</vt:lpstr>
      <vt:lpstr>Technology Overview…</vt:lpstr>
      <vt:lpstr>Why are we here?</vt:lpstr>
      <vt:lpstr>Challenge #0 Step 1: Get your machines ready!</vt:lpstr>
      <vt:lpstr>And now death by Power Point…  (for less than an hour)</vt:lpstr>
      <vt:lpstr>Infrastructure as Code</vt:lpstr>
      <vt:lpstr>Infrastructure as Code</vt:lpstr>
      <vt:lpstr>Infrastructure as Code Three major parts</vt:lpstr>
      <vt:lpstr>PowerPoint Presentation</vt:lpstr>
      <vt:lpstr>PowerPoint Presentation</vt:lpstr>
      <vt:lpstr>PowerPoint Presentation</vt:lpstr>
      <vt:lpstr>PowerPoint Presentation</vt:lpstr>
      <vt:lpstr>Azure Resource Manager Overview</vt:lpstr>
      <vt:lpstr>Azure structure</vt:lpstr>
      <vt:lpstr>Azure Resource Manager</vt:lpstr>
      <vt:lpstr>PowerPoint Presentation</vt:lpstr>
      <vt:lpstr>Resource Providers</vt:lpstr>
      <vt:lpstr>Resource Groups</vt:lpstr>
      <vt:lpstr>Resource Group Lifecycle</vt:lpstr>
      <vt:lpstr>PowerPoint Presentation</vt:lpstr>
      <vt:lpstr>Scripting vs Declarative</vt:lpstr>
      <vt:lpstr>Creating a template</vt:lpstr>
      <vt:lpstr>The template</vt:lpstr>
      <vt:lpstr>The template - Parameters</vt:lpstr>
      <vt:lpstr>The template - Parameters</vt:lpstr>
      <vt:lpstr>The template - Variables</vt:lpstr>
      <vt:lpstr>The template - Variables</vt:lpstr>
      <vt:lpstr>The template - Resources</vt:lpstr>
      <vt:lpstr>The template - Resources</vt:lpstr>
      <vt:lpstr>Deploying the template</vt:lpstr>
      <vt:lpstr>Access Control: RBAC</vt:lpstr>
      <vt:lpstr>Template Tools ( http://aka.ms/azuretools )</vt:lpstr>
      <vt:lpstr>Challenge #1 Step 2: Create a “Hello World” template</vt:lpstr>
      <vt:lpstr>Tour of Advanced Functions</vt:lpstr>
      <vt:lpstr>ARM Advanced Feature: concat()</vt:lpstr>
      <vt:lpstr>Concat()…array and object function</vt:lpstr>
      <vt:lpstr>Snippet: concat() in action</vt:lpstr>
      <vt:lpstr>ARM Advanced Feature: condition and equals()</vt:lpstr>
      <vt:lpstr>Condition()…comparison functions</vt:lpstr>
      <vt:lpstr>PowerPoint Presentation</vt:lpstr>
      <vt:lpstr>ARM Advanced Feature: copyIndex() aka Looping</vt:lpstr>
      <vt:lpstr>copyIndex()…numeric function</vt:lpstr>
      <vt:lpstr>PowerPoint Presentation</vt:lpstr>
      <vt:lpstr>Verbose output</vt:lpstr>
      <vt:lpstr>Can I create more meaningful names?</vt:lpstr>
      <vt:lpstr>Got it working…finally</vt:lpstr>
      <vt:lpstr>Final thoughts on looping with copyIndex()</vt:lpstr>
      <vt:lpstr>ARM Advanced Feature: resourceId </vt:lpstr>
      <vt:lpstr>resourceId()…resource function</vt:lpstr>
      <vt:lpstr>ARM Advanced Feature: toLower()</vt:lpstr>
      <vt:lpstr>toLower()…string function</vt:lpstr>
      <vt:lpstr>Error without toLower()</vt:lpstr>
      <vt:lpstr>Advanced Functions: Food for thought</vt:lpstr>
      <vt:lpstr>Hands-on: Create an ARM Template with Advanced Features</vt:lpstr>
      <vt:lpstr>Challenge #2 Deploy a simple network stack</vt:lpstr>
      <vt:lpstr>Practices to avoid. . . ( !best practices )</vt:lpstr>
      <vt:lpstr>ARM Best Practices (it’s personal)</vt:lpstr>
      <vt:lpstr>Challenge #3 Deploy more than one resource</vt:lpstr>
      <vt:lpstr>Challenge #4 Let’s do something real…</vt:lpstr>
      <vt:lpstr>Challenge #5 Prepare to scale!</vt:lpstr>
      <vt:lpstr>Challenge #6 Network access policies</vt:lpstr>
      <vt:lpstr>Challenge #7 Now let’s scale it!</vt:lpstr>
      <vt:lpstr>Challenge #8 Install some software on those VMs!</vt:lpstr>
      <vt:lpstr>Challenge #9 Let’s scale it automatically </vt:lpstr>
      <vt:lpstr>Challenge #10 Break it down into smaller parts</vt:lpstr>
      <vt:lpstr>Challenge #11: (Day 3):</vt:lpstr>
      <vt:lpstr>Stand Up</vt:lpstr>
      <vt:lpstr>Wrap Up!</vt:lpstr>
      <vt:lpstr>PowerPoint Presentation</vt:lpstr>
      <vt:lpstr>PowerPoint Presentation</vt:lpstr>
      <vt:lpstr>You got your hands dirty</vt:lpstr>
      <vt:lpstr>PowerPoint Presentation</vt:lpstr>
      <vt:lpstr>PowerPoint Presentation</vt:lpstr>
      <vt:lpstr>PowerPoint Presentation</vt:lpstr>
      <vt:lpstr>Next P20 Events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 Statement</dc:title>
  <dc:creator>Peter Laudati</dc:creator>
  <cp:lastModifiedBy>Albert Wolchesky</cp:lastModifiedBy>
  <cp:revision>27</cp:revision>
  <dcterms:created xsi:type="dcterms:W3CDTF">2017-09-08T13:41:40Z</dcterms:created>
  <dcterms:modified xsi:type="dcterms:W3CDTF">2018-04-09T20:35:42Z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2017-10-16T01:49:40.9750984-02:00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0x01010029F70749F7F8944184541528EF04CF82</vt:lpwstr>
  </property>
</Properties>
</file>